
<file path=[Content_Types].xml><?xml version="1.0" encoding="utf-8"?>
<Types xmlns="http://schemas.openxmlformats.org/package/2006/content-types">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
  </p:notesMasterIdLst>
  <p:handoutMasterIdLst>
    <p:handoutMasterId r:id="rId6"/>
  </p:handoutMasterIdLst>
  <p:sldIdLst>
    <p:sldId id="270" r:id="rId2"/>
    <p:sldId id="271" r:id="rId3"/>
    <p:sldId id="272" r:id="rId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99"/>
    <a:srgbClr val="0000CC"/>
    <a:srgbClr val="00FFFF"/>
    <a:srgbClr val="FF3399"/>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p:scale>
          <a:sx n="86" d="100"/>
          <a:sy n="86" d="100"/>
        </p:scale>
        <p:origin x="-1262" y="-53"/>
      </p:cViewPr>
      <p:guideLst>
        <p:guide orient="horz" pos="2160"/>
        <p:guide pos="2880"/>
      </p:guideLst>
    </p:cSldViewPr>
  </p:slideViewPr>
  <p:notesTextViewPr>
    <p:cViewPr>
      <p:scale>
        <a:sx n="1" d="1"/>
        <a:sy n="1" d="1"/>
      </p:scale>
      <p:origin x="0" y="0"/>
    </p:cViewPr>
  </p:notesTextViewPr>
  <p:notesViewPr>
    <p:cSldViewPr snapToGrid="0">
      <p:cViewPr varScale="1">
        <p:scale>
          <a:sx n="64" d="100"/>
          <a:sy n="64" d="100"/>
        </p:scale>
        <p:origin x="-3144"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56435-8EFB-420F-865E-267396085032}" type="datetimeFigureOut">
              <a:rPr lang="en-US" smtClean="0"/>
              <a:pPr/>
              <a:t>3/25/2022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C8C2C1-1939-41AD-BD70-19B884F5BE2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smtClean="0">
                <a:cs typeface="+mn-cs"/>
              </a:defRPr>
            </a:lvl1pPr>
          </a:lstStyle>
          <a:p>
            <a:pPr>
              <a:defRPr/>
            </a:pPr>
            <a:fld id="{611AAE11-BD92-4893-9C07-28BFB6EA0B2A}" type="datetimeFigureOut">
              <a:rPr lang="en-IN"/>
              <a:pPr>
                <a:defRPr/>
              </a:pPr>
              <a:t>25-03-2022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smtClean="0">
                <a:cs typeface="+mn-cs"/>
              </a:defRPr>
            </a:lvl1pPr>
          </a:lstStyle>
          <a:p>
            <a:pPr>
              <a:defRPr/>
            </a:pPr>
            <a:fld id="{CCF3F144-3859-4AFC-90CA-7934B844AFC5}"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66788"/>
            <a:fld id="{C28BC763-CB2F-4E4E-AA34-EEA28B8D68D0}" type="slidenum">
              <a:rPr lang="en-US" altLang="en-US" sz="1300">
                <a:solidFill>
                  <a:srgbClr val="000000"/>
                </a:solidFill>
                <a:latin typeface="Arial" charset="0"/>
              </a:rPr>
              <a:pPr defTabSz="966788"/>
              <a:t>1</a:t>
            </a:fld>
            <a:endParaRPr lang="en-US" altLang="en-US" sz="1300">
              <a:solidFill>
                <a:srgbClr val="000000"/>
              </a:solidFill>
              <a:latin typeface="Arial" charset="0"/>
            </a:endParaRPr>
          </a:p>
        </p:txBody>
      </p:sp>
      <p:sp>
        <p:nvSpPr>
          <p:cNvPr id="9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latin typeface="Arial" charset="0"/>
            </a:endParaRPr>
          </a:p>
        </p:txBody>
      </p:sp>
      <p:sp>
        <p:nvSpPr>
          <p:cNvPr id="9221"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219CDFD-21EB-4C80-800B-69C15B6064D2}" type="datetime1">
              <a:rPr lang="en-US"/>
              <a:pPr/>
              <a:t>3/25/2022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cxnSp>
        <p:nvCxnSpPr>
          <p:cNvPr id="4" name="Straight Connector 3"/>
          <p:cNvCxnSpPr/>
          <p:nvPr userDrawn="1"/>
        </p:nvCxnSpPr>
        <p:spPr>
          <a:xfrm>
            <a:off x="0" y="858838"/>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6350" y="6751638"/>
            <a:ext cx="915035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userDrawn="1"/>
        </p:nvSpPr>
        <p:spPr>
          <a:xfrm>
            <a:off x="8382000" y="6611938"/>
            <a:ext cx="762000" cy="198437"/>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45180CB-66CB-49FB-8F99-FAF75B15754E}" type="slidenum">
              <a:rPr lang="en-US" altLang="en-US" smtClean="0"/>
              <a:pPr algn="r">
                <a:defRPr/>
              </a:pPr>
              <a:t>‹#›</a:t>
            </a:fld>
            <a:endParaRPr lang="en-US" altLang="en-US" dirty="0"/>
          </a:p>
        </p:txBody>
      </p:sp>
      <p:pic>
        <p:nvPicPr>
          <p:cNvPr id="7" name="Picture 3" descr="C:\Users\puyam-z210\Desktop\Untitled-2.png"/>
          <p:cNvPicPr>
            <a:picLocks noChangeAspect="1" noChangeArrowheads="1"/>
          </p:cNvPicPr>
          <p:nvPr userDrawn="1"/>
        </p:nvPicPr>
        <p:blipFill>
          <a:blip r:embed="rId2"/>
          <a:srcRect l="71887" t="-1149"/>
          <a:stretch>
            <a:fillRect/>
          </a:stretch>
        </p:blipFill>
        <p:spPr bwMode="auto">
          <a:xfrm>
            <a:off x="8591550" y="6362700"/>
            <a:ext cx="455613" cy="261938"/>
          </a:xfrm>
          <a:prstGeom prst="rect">
            <a:avLst/>
          </a:prstGeom>
          <a:noFill/>
          <a:ln w="9525">
            <a:noFill/>
            <a:miter lim="800000"/>
            <a:headEnd/>
            <a:tailEnd/>
          </a:ln>
        </p:spPr>
      </p:pic>
      <p:sp>
        <p:nvSpPr>
          <p:cNvPr id="8" name="Rectangle 7"/>
          <p:cNvSpPr/>
          <p:nvPr userDrawn="1"/>
        </p:nvSpPr>
        <p:spPr>
          <a:xfrm>
            <a:off x="0" y="6619875"/>
            <a:ext cx="9188450" cy="276225"/>
          </a:xfrm>
          <a:prstGeom prst="rect">
            <a:avLst/>
          </a:prstGeom>
        </p:spPr>
        <p:txBody>
          <a:bodyPr>
            <a:spAutoFit/>
          </a:bodyPr>
          <a:lstStyle/>
          <a:p>
            <a:pPr algn="ctr">
              <a:defRPr/>
            </a:pPr>
            <a:r>
              <a:rPr lang="en-US" sz="1200" b="1" dirty="0">
                <a:solidFill>
                  <a:schemeClr val="bg1"/>
                </a:solidFill>
                <a:cs typeface="+mn-cs"/>
              </a:rPr>
              <a:t>Seventh WMO International Workshop on Monsoon (IWM-7), 22-26 March, 2022, IMD, </a:t>
            </a:r>
            <a:r>
              <a:rPr lang="en-US" sz="1200" b="1" dirty="0" err="1">
                <a:solidFill>
                  <a:schemeClr val="bg1"/>
                </a:solidFill>
                <a:cs typeface="+mn-cs"/>
              </a:rPr>
              <a:t>MoES</a:t>
            </a:r>
            <a:r>
              <a:rPr lang="en-US" sz="1200" b="1" dirty="0">
                <a:solidFill>
                  <a:schemeClr val="bg1"/>
                </a:solidFill>
                <a:cs typeface="+mn-cs"/>
              </a:rPr>
              <a:t>, New Delhi, India</a:t>
            </a:r>
            <a:endParaRPr lang="en-IN" altLang="en-US" sz="1100" b="1" dirty="0">
              <a:solidFill>
                <a:schemeClr val="bg1"/>
              </a:solidFill>
              <a:latin typeface="Baskerville Old Face" pitchFamily="18" charset="0"/>
              <a:ea typeface="Tahoma" panose="020B0604030504040204" pitchFamily="34" charset="0"/>
              <a:cs typeface="Calibri" panose="020F0502020204030204" pitchFamily="34" charset="0"/>
            </a:endParaRPr>
          </a:p>
        </p:txBody>
      </p:sp>
      <p:sp>
        <p:nvSpPr>
          <p:cNvPr id="11" name="Title 1"/>
          <p:cNvSpPr>
            <a:spLocks noGrp="1"/>
          </p:cNvSpPr>
          <p:nvPr>
            <p:ph type="title"/>
          </p:nvPr>
        </p:nvSpPr>
        <p:spPr>
          <a:xfrm>
            <a:off x="2285999" y="257175"/>
            <a:ext cx="4905375" cy="554587"/>
          </a:xfrm>
        </p:spPr>
        <p:txBody>
          <a:bodyPr/>
          <a:lstStyle>
            <a:lvl1pPr algn="ctr">
              <a:defRPr sz="3200" b="1">
                <a:latin typeface="Arial" pitchFamily="34" charset="0"/>
                <a:cs typeface="Arial" pitchFamily="34" charset="0"/>
              </a:defRPr>
            </a:lvl1pPr>
          </a:lstStyle>
          <a:p>
            <a:r>
              <a:rPr lang="en-US" dirty="0"/>
              <a:t>Click to edit Master title style</a:t>
            </a:r>
            <a:endParaRPr lang="en-IN" dirty="0"/>
          </a:p>
        </p:txBody>
      </p:sp>
      <p:sp>
        <p:nvSpPr>
          <p:cNvPr id="12" name="Content Placeholder 3"/>
          <p:cNvSpPr>
            <a:spLocks noGrp="1"/>
          </p:cNvSpPr>
          <p:nvPr>
            <p:ph sz="half" idx="2"/>
          </p:nvPr>
        </p:nvSpPr>
        <p:spPr>
          <a:xfrm>
            <a:off x="180653" y="1173984"/>
            <a:ext cx="8768137" cy="5191690"/>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cxnSp>
        <p:nvCxnSpPr>
          <p:cNvPr id="4" name="Straight Connector 3"/>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6350" y="6751638"/>
            <a:ext cx="915035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puyam-z210\Desktop\Untitled-2.png"/>
          <p:cNvPicPr>
            <a:picLocks noChangeAspect="1" noChangeArrowheads="1"/>
          </p:cNvPicPr>
          <p:nvPr userDrawn="1"/>
        </p:nvPicPr>
        <p:blipFill>
          <a:blip r:embed="rId2"/>
          <a:srcRect l="71887" t="-1149"/>
          <a:stretch>
            <a:fillRect/>
          </a:stretch>
        </p:blipFill>
        <p:spPr bwMode="auto">
          <a:xfrm>
            <a:off x="8591550" y="6362700"/>
            <a:ext cx="455613" cy="261938"/>
          </a:xfrm>
          <a:prstGeom prst="rect">
            <a:avLst/>
          </a:prstGeom>
          <a:noFill/>
          <a:ln w="9525">
            <a:noFill/>
            <a:miter lim="800000"/>
            <a:headEnd/>
            <a:tailEnd/>
          </a:ln>
        </p:spPr>
      </p:pic>
      <p:pic>
        <p:nvPicPr>
          <p:cNvPr id="7" name="Picture 2"/>
          <p:cNvPicPr>
            <a:picLocks noChangeAspect="1" noChangeArrowheads="1"/>
          </p:cNvPicPr>
          <p:nvPr userDrawn="1"/>
        </p:nvPicPr>
        <p:blipFill>
          <a:blip r:embed="rId3"/>
          <a:srcRect/>
          <a:stretch>
            <a:fillRect/>
          </a:stretch>
        </p:blipFill>
        <p:spPr bwMode="auto">
          <a:xfrm>
            <a:off x="-20638" y="6280150"/>
            <a:ext cx="9067801" cy="663575"/>
          </a:xfrm>
          <a:prstGeom prst="rect">
            <a:avLst/>
          </a:prstGeom>
          <a:noFill/>
          <a:ln w="9525">
            <a:noFill/>
            <a:miter lim="800000"/>
            <a:headEnd/>
            <a:tailEnd/>
          </a:ln>
        </p:spPr>
      </p:pic>
      <p:sp>
        <p:nvSpPr>
          <p:cNvPr id="11" name="Title 1"/>
          <p:cNvSpPr>
            <a:spLocks noGrp="1"/>
          </p:cNvSpPr>
          <p:nvPr>
            <p:ph type="title"/>
          </p:nvPr>
        </p:nvSpPr>
        <p:spPr>
          <a:xfrm>
            <a:off x="1116999" y="0"/>
            <a:ext cx="7042080" cy="554587"/>
          </a:xfrm>
        </p:spPr>
        <p:txBody>
          <a:bodyPr/>
          <a:lstStyle>
            <a:lvl1pPr algn="ctr">
              <a:defRPr sz="3200" b="1">
                <a:latin typeface="Arial" pitchFamily="34" charset="0"/>
                <a:cs typeface="Arial" pitchFamily="34" charset="0"/>
              </a:defRPr>
            </a:lvl1pPr>
          </a:lstStyle>
          <a:p>
            <a:r>
              <a:rPr lang="en-US" dirty="0"/>
              <a:t>Click to edit Master title style</a:t>
            </a:r>
            <a:endParaRPr lang="en-IN" dirty="0"/>
          </a:p>
        </p:txBody>
      </p:sp>
      <p:sp>
        <p:nvSpPr>
          <p:cNvPr id="12" name="Content Placeholder 3"/>
          <p:cNvSpPr>
            <a:spLocks noGrp="1"/>
          </p:cNvSpPr>
          <p:nvPr>
            <p:ph sz="half" idx="2"/>
          </p:nvPr>
        </p:nvSpPr>
        <p:spPr>
          <a:xfrm>
            <a:off x="180653" y="1173984"/>
            <a:ext cx="8768137" cy="5191690"/>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cxnSp>
        <p:nvCxnSpPr>
          <p:cNvPr id="4" name="Straight Connector 3"/>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6350" y="6751638"/>
            <a:ext cx="915035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puyam-z210\Desktop\Untitled-2.png"/>
          <p:cNvPicPr>
            <a:picLocks noChangeAspect="1" noChangeArrowheads="1"/>
          </p:cNvPicPr>
          <p:nvPr userDrawn="1"/>
        </p:nvPicPr>
        <p:blipFill>
          <a:blip r:embed="rId2"/>
          <a:srcRect l="71887" t="-1149"/>
          <a:stretch>
            <a:fillRect/>
          </a:stretch>
        </p:blipFill>
        <p:spPr bwMode="auto">
          <a:xfrm>
            <a:off x="8591550" y="6362700"/>
            <a:ext cx="455613" cy="261938"/>
          </a:xfrm>
          <a:prstGeom prst="rect">
            <a:avLst/>
          </a:prstGeom>
          <a:noFill/>
          <a:ln w="9525">
            <a:noFill/>
            <a:miter lim="800000"/>
            <a:headEnd/>
            <a:tailEnd/>
          </a:ln>
        </p:spPr>
      </p:pic>
      <p:pic>
        <p:nvPicPr>
          <p:cNvPr id="7" name="Picture 2" descr="Image result for ISRS logo"/>
          <p:cNvPicPr>
            <a:picLocks noChangeAspect="1" noChangeArrowheads="1"/>
          </p:cNvPicPr>
          <p:nvPr userDrawn="1"/>
        </p:nvPicPr>
        <p:blipFill>
          <a:blip r:embed="rId3" cstate="print"/>
          <a:srcRect/>
          <a:stretch>
            <a:fillRect/>
          </a:stretch>
        </p:blipFill>
        <p:spPr bwMode="auto">
          <a:xfrm>
            <a:off x="28575" y="38100"/>
            <a:ext cx="423863" cy="496888"/>
          </a:xfrm>
          <a:prstGeom prst="rect">
            <a:avLst/>
          </a:prstGeom>
          <a:noFill/>
          <a:ln w="9525">
            <a:noFill/>
            <a:miter lim="800000"/>
            <a:headEnd/>
            <a:tailEnd/>
          </a:ln>
        </p:spPr>
      </p:pic>
      <p:sp>
        <p:nvSpPr>
          <p:cNvPr id="8" name="TextBox 7"/>
          <p:cNvSpPr txBox="1"/>
          <p:nvPr userDrawn="1"/>
        </p:nvSpPr>
        <p:spPr>
          <a:xfrm>
            <a:off x="-50800" y="6648450"/>
            <a:ext cx="1893888" cy="246063"/>
          </a:xfrm>
          <a:prstGeom prst="rect">
            <a:avLst/>
          </a:prstGeom>
          <a:noFill/>
        </p:spPr>
        <p:txBody>
          <a:bodyPr wrap="none">
            <a:spAutoFit/>
          </a:bodyPr>
          <a:lstStyle/>
          <a:p>
            <a:pPr eaLnBrk="0" hangingPunct="0">
              <a:defRPr/>
            </a:pPr>
            <a:r>
              <a:rPr lang="en-IN" sz="1000" b="1" dirty="0">
                <a:solidFill>
                  <a:schemeClr val="bg1"/>
                </a:solidFill>
                <a:latin typeface="Arial" pitchFamily="34" charset="0"/>
                <a:cs typeface="Arial" pitchFamily="34" charset="0"/>
              </a:rPr>
              <a:t>Indian Society of </a:t>
            </a:r>
            <a:r>
              <a:rPr lang="en-IN" sz="1000" b="1" dirty="0" err="1">
                <a:solidFill>
                  <a:schemeClr val="bg1"/>
                </a:solidFill>
                <a:latin typeface="Arial" pitchFamily="34" charset="0"/>
                <a:cs typeface="Arial" pitchFamily="34" charset="0"/>
              </a:rPr>
              <a:t>Geomatics</a:t>
            </a:r>
            <a:endParaRPr lang="en-IN" sz="1000" b="1" dirty="0">
              <a:solidFill>
                <a:schemeClr val="bg1"/>
              </a:solidFill>
              <a:latin typeface="Arial" pitchFamily="34" charset="0"/>
              <a:cs typeface="Arial" pitchFamily="34" charset="0"/>
            </a:endParaRPr>
          </a:p>
        </p:txBody>
      </p:sp>
      <p:sp>
        <p:nvSpPr>
          <p:cNvPr id="9" name="TextBox 8"/>
          <p:cNvSpPr txBox="1"/>
          <p:nvPr userDrawn="1"/>
        </p:nvSpPr>
        <p:spPr>
          <a:xfrm>
            <a:off x="6934200" y="6643688"/>
            <a:ext cx="2244725" cy="246062"/>
          </a:xfrm>
          <a:prstGeom prst="rect">
            <a:avLst/>
          </a:prstGeom>
          <a:noFill/>
        </p:spPr>
        <p:txBody>
          <a:bodyPr wrap="none">
            <a:spAutoFit/>
          </a:bodyPr>
          <a:lstStyle/>
          <a:p>
            <a:pPr eaLnBrk="0" hangingPunct="0">
              <a:defRPr/>
            </a:pPr>
            <a:r>
              <a:rPr lang="en-IN" sz="1000" b="1" dirty="0">
                <a:solidFill>
                  <a:schemeClr val="bg1"/>
                </a:solidFill>
                <a:latin typeface="Arial" pitchFamily="34" charset="0"/>
                <a:cs typeface="Arial" pitchFamily="34" charset="0"/>
              </a:rPr>
              <a:t>Indian Society of Remote Sensing</a:t>
            </a:r>
          </a:p>
        </p:txBody>
      </p:sp>
      <p:pic>
        <p:nvPicPr>
          <p:cNvPr id="10" name="Picture 4" descr="Image result for Indian society of geomatics"/>
          <p:cNvPicPr>
            <a:picLocks noChangeAspect="1" noChangeArrowheads="1"/>
          </p:cNvPicPr>
          <p:nvPr userDrawn="1"/>
        </p:nvPicPr>
        <p:blipFill>
          <a:blip r:embed="rId4"/>
          <a:srcRect/>
          <a:stretch>
            <a:fillRect/>
          </a:stretch>
        </p:blipFill>
        <p:spPr bwMode="auto">
          <a:xfrm>
            <a:off x="8659813" y="57150"/>
            <a:ext cx="436562" cy="436563"/>
          </a:xfrm>
          <a:prstGeom prst="rect">
            <a:avLst/>
          </a:prstGeom>
          <a:noFill/>
          <a:ln w="9525">
            <a:noFill/>
            <a:miter lim="800000"/>
            <a:headEnd/>
            <a:tailEnd/>
          </a:ln>
        </p:spPr>
      </p:pic>
      <p:pic>
        <p:nvPicPr>
          <p:cNvPr id="11" name="Picture 2"/>
          <p:cNvPicPr>
            <a:picLocks noChangeAspect="1" noChangeArrowheads="1"/>
          </p:cNvPicPr>
          <p:nvPr userDrawn="1"/>
        </p:nvPicPr>
        <p:blipFill>
          <a:blip r:embed="rId5"/>
          <a:srcRect/>
          <a:stretch>
            <a:fillRect/>
          </a:stretch>
        </p:blipFill>
        <p:spPr bwMode="auto">
          <a:xfrm>
            <a:off x="8153400" y="6334125"/>
            <a:ext cx="420688" cy="300038"/>
          </a:xfrm>
          <a:prstGeom prst="rect">
            <a:avLst/>
          </a:prstGeom>
          <a:noFill/>
          <a:ln w="9525">
            <a:noFill/>
            <a:miter lim="800000"/>
            <a:headEnd/>
            <a:tailEnd/>
          </a:ln>
        </p:spPr>
      </p:pic>
      <p:sp>
        <p:nvSpPr>
          <p:cNvPr id="21" name="Title 1"/>
          <p:cNvSpPr>
            <a:spLocks noGrp="1"/>
          </p:cNvSpPr>
          <p:nvPr>
            <p:ph type="title"/>
          </p:nvPr>
        </p:nvSpPr>
        <p:spPr>
          <a:xfrm>
            <a:off x="1182836" y="0"/>
            <a:ext cx="7042080" cy="554587"/>
          </a:xfrm>
        </p:spPr>
        <p:txBody>
          <a:bodyPr/>
          <a:lstStyle>
            <a:lvl1pPr algn="ctr">
              <a:defRPr sz="3200" b="1">
                <a:latin typeface="Arial" pitchFamily="34" charset="0"/>
                <a:cs typeface="Arial" pitchFamily="34" charset="0"/>
              </a:defRPr>
            </a:lvl1pPr>
          </a:lstStyle>
          <a:p>
            <a:r>
              <a:rPr lang="en-US" dirty="0"/>
              <a:t>Click to edit Master title style</a:t>
            </a:r>
            <a:endParaRPr lang="en-IN" dirty="0"/>
          </a:p>
        </p:txBody>
      </p:sp>
      <p:sp>
        <p:nvSpPr>
          <p:cNvPr id="22" name="Content Placeholder 3"/>
          <p:cNvSpPr>
            <a:spLocks noGrp="1"/>
          </p:cNvSpPr>
          <p:nvPr>
            <p:ph sz="half" idx="2"/>
          </p:nvPr>
        </p:nvSpPr>
        <p:spPr>
          <a:xfrm>
            <a:off x="180653" y="1173984"/>
            <a:ext cx="8768137" cy="5191690"/>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cxnSp>
        <p:nvCxnSpPr>
          <p:cNvPr id="4" name="Straight Connector 3"/>
          <p:cNvCxnSpPr/>
          <p:nvPr userDrawn="1"/>
        </p:nvCxnSpPr>
        <p:spPr bwMode="auto">
          <a:xfrm rot="10800000" flipH="1">
            <a:off x="0" y="1535113"/>
            <a:ext cx="9144000" cy="1587"/>
          </a:xfrm>
          <a:prstGeom prst="line">
            <a:avLst/>
          </a:prstGeom>
          <a:solidFill>
            <a:schemeClr val="accent1"/>
          </a:solidFill>
          <a:ln w="57150" cap="flat" cmpd="sng" algn="ctr">
            <a:solidFill>
              <a:schemeClr val="accent1">
                <a:lumMod val="75000"/>
              </a:schemeClr>
            </a:solidFill>
            <a:prstDash val="solid"/>
            <a:miter lim="800000"/>
            <a:headEnd type="none" w="med" len="med"/>
            <a:tailEnd type="none" w="med" len="med"/>
          </a:ln>
          <a:effectLst/>
        </p:spPr>
      </p:cxnSp>
      <p:cxnSp>
        <p:nvCxnSpPr>
          <p:cNvPr id="5" name="Straight Connector 4"/>
          <p:cNvCxnSpPr/>
          <p:nvPr userDrawn="1"/>
        </p:nvCxnSpPr>
        <p:spPr>
          <a:xfrm>
            <a:off x="-9525" y="6742113"/>
            <a:ext cx="915035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txBox="1">
            <a:spLocks/>
          </p:cNvSpPr>
          <p:nvPr userDrawn="1"/>
        </p:nvSpPr>
        <p:spPr>
          <a:xfrm>
            <a:off x="4095750" y="6596063"/>
            <a:ext cx="762000" cy="198437"/>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515B4D7C-CBC4-4AB2-BEB9-DE56288A2D9B}" type="slidenum">
              <a:rPr lang="en-US" altLang="en-US" smtClean="0"/>
              <a:pPr algn="r">
                <a:defRPr/>
              </a:pPr>
              <a:t>‹#›</a:t>
            </a:fld>
            <a:endParaRPr lang="en-US" altLang="en-US" dirty="0"/>
          </a:p>
        </p:txBody>
      </p:sp>
      <p:pic>
        <p:nvPicPr>
          <p:cNvPr id="7" name="Picture 9"/>
          <p:cNvPicPr>
            <a:picLocks noChangeAspect="1" noChangeArrowheads="1"/>
          </p:cNvPicPr>
          <p:nvPr userDrawn="1"/>
        </p:nvPicPr>
        <p:blipFill>
          <a:blip r:embed="rId2"/>
          <a:srcRect/>
          <a:stretch>
            <a:fillRect/>
          </a:stretch>
        </p:blipFill>
        <p:spPr bwMode="auto">
          <a:xfrm>
            <a:off x="1438181" y="0"/>
            <a:ext cx="6347535" cy="641718"/>
          </a:xfrm>
          <a:prstGeom prst="rect">
            <a:avLst/>
          </a:prstGeom>
          <a:noFill/>
          <a:ln w="9525">
            <a:noFill/>
            <a:miter lim="800000"/>
            <a:headEnd/>
            <a:tailEnd/>
          </a:ln>
        </p:spPr>
      </p:pic>
      <p:sp>
        <p:nvSpPr>
          <p:cNvPr id="289810" name="Rectangle 18"/>
          <p:cNvSpPr>
            <a:spLocks noGrp="1" noChangeArrowheads="1"/>
          </p:cNvSpPr>
          <p:nvPr>
            <p:ph type="ctrTitle"/>
          </p:nvPr>
        </p:nvSpPr>
        <p:spPr>
          <a:xfrm>
            <a:off x="193964" y="1857364"/>
            <a:ext cx="8950036" cy="1412309"/>
          </a:xfrm>
        </p:spPr>
        <p:txBody>
          <a:bodyPr/>
          <a:lstStyle>
            <a:lvl1pPr>
              <a:defRPr sz="4000">
                <a:solidFill>
                  <a:schemeClr val="accent5">
                    <a:lumMod val="1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dirty="0"/>
              <a:t>Click to edit Master title style</a:t>
            </a:r>
            <a:endParaRPr lang="pt-BR" dirty="0"/>
          </a:p>
        </p:txBody>
      </p:sp>
      <p:sp>
        <p:nvSpPr>
          <p:cNvPr id="289811" name="Rectangle 19"/>
          <p:cNvSpPr>
            <a:spLocks noGrp="1" noChangeArrowheads="1"/>
          </p:cNvSpPr>
          <p:nvPr>
            <p:ph type="subTitle" idx="1"/>
          </p:nvPr>
        </p:nvSpPr>
        <p:spPr>
          <a:xfrm>
            <a:off x="457200" y="3789887"/>
            <a:ext cx="8146473" cy="1752600"/>
          </a:xfrm>
        </p:spPr>
        <p:txBody>
          <a:bodyPr/>
          <a:lstStyle>
            <a:lvl1pPr marL="0" indent="0" algn="ctr">
              <a:buFont typeface="Wingdings" pitchFamily="2" charset="2"/>
              <a:buNone/>
              <a:defRPr sz="3000" baseline="0">
                <a:latin typeface="Tahoma" pitchFamily="34" charset="0"/>
                <a:ea typeface="Tahoma" pitchFamily="34" charset="0"/>
                <a:cs typeface="Tahoma" pitchFamily="34" charset="0"/>
              </a:defRPr>
            </a:lvl1pPr>
          </a:lstStyle>
          <a:p>
            <a:r>
              <a:rPr lang="en-US"/>
              <a:t>Click to edit Master subtitle style</a:t>
            </a:r>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N"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smtClean="0">
                <a:solidFill>
                  <a:prstClr val="black">
                    <a:tint val="75000"/>
                  </a:prstClr>
                </a:solidFill>
                <a:cs typeface="+mn-cs"/>
              </a:defRPr>
            </a:lvl1pPr>
          </a:lstStyle>
          <a:p>
            <a:pPr>
              <a:defRPr/>
            </a:pPr>
            <a:fld id="{8D59A7EC-BEE4-4EC0-A761-9221ACC5B759}" type="datetime1">
              <a:rPr lang="en-US"/>
              <a:pPr>
                <a:defRPr/>
              </a:pPr>
              <a:t>3/25/2022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dirty="0">
                <a:solidFill>
                  <a:prstClr val="black">
                    <a:tint val="75000"/>
                  </a:prstClr>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prstClr val="black">
                    <a:tint val="75000"/>
                  </a:prstClr>
                </a:solidFill>
                <a:cs typeface="+mn-cs"/>
              </a:defRPr>
            </a:lvl1pPr>
          </a:lstStyle>
          <a:p>
            <a:pPr>
              <a:defRPr/>
            </a:pPr>
            <a:fld id="{B562A785-A203-4E0C-947B-810D8A7367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p:cNvPicPr/>
          <p:nvPr/>
        </p:nvPicPr>
        <p:blipFill>
          <a:blip r:embed="rId3" cstate="print"/>
          <a:srcRect t="21544" r="7719" b="34508"/>
          <a:stretch>
            <a:fillRect/>
          </a:stretch>
        </p:blipFill>
        <p:spPr>
          <a:xfrm>
            <a:off x="0" y="905522"/>
            <a:ext cx="9143279" cy="5663954"/>
          </a:xfrm>
          <a:prstGeom prst="rect">
            <a:avLst/>
          </a:prstGeom>
          <a:ln>
            <a:noFill/>
          </a:ln>
          <a:effectLst>
            <a:softEdge rad="112500"/>
          </a:effectLst>
        </p:spPr>
      </p:pic>
      <p:sp>
        <p:nvSpPr>
          <p:cNvPr id="3" name="Title 2"/>
          <p:cNvSpPr>
            <a:spLocks noGrp="1"/>
          </p:cNvSpPr>
          <p:nvPr>
            <p:ph type="ctrTitle"/>
          </p:nvPr>
        </p:nvSpPr>
        <p:spPr>
          <a:xfrm>
            <a:off x="124287" y="1053298"/>
            <a:ext cx="8843962" cy="900113"/>
          </a:xfrm>
        </p:spPr>
        <p:txBody>
          <a:bodyPr/>
          <a:lstStyle/>
          <a:p>
            <a:r>
              <a:rPr lang="en-GB" sz="2000" b="1" dirty="0" smtClean="0">
                <a:latin typeface="Times New Roman" pitchFamily="18" charset="0"/>
                <a:cs typeface="Times New Roman" pitchFamily="18" charset="0"/>
              </a:rPr>
              <a:t>Performance  of  Flash Flood Guidance System Over </a:t>
            </a:r>
            <a:br>
              <a:rPr lang="en-GB" sz="2000" b="1" dirty="0" smtClean="0">
                <a:latin typeface="Times New Roman" pitchFamily="18" charset="0"/>
                <a:cs typeface="Times New Roman" pitchFamily="18" charset="0"/>
              </a:rPr>
            </a:br>
            <a:r>
              <a:rPr lang="en-GB" sz="2000" b="1" dirty="0" smtClean="0">
                <a:latin typeface="Times New Roman" pitchFamily="18" charset="0"/>
                <a:cs typeface="Times New Roman" pitchFamily="18" charset="0"/>
              </a:rPr>
              <a:t>West Coast of India During Tropical Cyclone TAUKTAE, Abstract ID 149</a:t>
            </a:r>
          </a:p>
        </p:txBody>
      </p:sp>
      <p:sp>
        <p:nvSpPr>
          <p:cNvPr id="6148" name="TextBox 1"/>
          <p:cNvSpPr txBox="1">
            <a:spLocks noChangeArrowheads="1"/>
          </p:cNvSpPr>
          <p:nvPr/>
        </p:nvSpPr>
        <p:spPr bwMode="auto">
          <a:xfrm>
            <a:off x="0" y="2804065"/>
            <a:ext cx="9144000" cy="369332"/>
          </a:xfrm>
          <a:prstGeom prst="rect">
            <a:avLst/>
          </a:prstGeom>
          <a:noFill/>
          <a:ln w="9525">
            <a:noFill/>
            <a:miter lim="800000"/>
            <a:headEnd/>
            <a:tailEnd/>
          </a:ln>
        </p:spPr>
        <p:txBody>
          <a:bodyPr>
            <a:spAutoFit/>
          </a:bodyPr>
          <a:lstStyle/>
          <a:p>
            <a:pPr algn="ctr"/>
            <a:r>
              <a:rPr lang="en-IN" dirty="0" smtClean="0">
                <a:solidFill>
                  <a:srgbClr val="002060"/>
                </a:solidFill>
                <a:latin typeface="Times New Roman" pitchFamily="18" charset="0"/>
                <a:cs typeface="Times New Roman" pitchFamily="18" charset="0"/>
              </a:rPr>
              <a:t>asok.rsk@imd.gov.in</a:t>
            </a:r>
            <a:endParaRPr lang="en-US" altLang="en-US" b="1" dirty="0">
              <a:solidFill>
                <a:srgbClr val="0070C0"/>
              </a:solidFill>
              <a:latin typeface="Arial" charset="0"/>
              <a:cs typeface="Tahoma" pitchFamily="34" charset="0"/>
            </a:endParaRPr>
          </a:p>
        </p:txBody>
      </p:sp>
      <p:sp>
        <p:nvSpPr>
          <p:cNvPr id="6149" name="Rectangle 3"/>
          <p:cNvSpPr>
            <a:spLocks noChangeArrowheads="1"/>
          </p:cNvSpPr>
          <p:nvPr/>
        </p:nvSpPr>
        <p:spPr bwMode="auto">
          <a:xfrm>
            <a:off x="0" y="1761926"/>
            <a:ext cx="9144000" cy="995144"/>
          </a:xfrm>
          <a:prstGeom prst="rect">
            <a:avLst/>
          </a:prstGeom>
          <a:noFill/>
          <a:ln w="9525">
            <a:noFill/>
            <a:miter lim="800000"/>
            <a:headEnd/>
            <a:tailEnd/>
          </a:ln>
        </p:spPr>
        <p:txBody>
          <a:bodyPr>
            <a:spAutoFit/>
          </a:bodyPr>
          <a:lstStyle/>
          <a:p>
            <a:pPr marL="457200" indent="-457200" algn="ctr"/>
            <a:r>
              <a:rPr lang="en-IN" sz="1600" b="1" dirty="0" err="1" smtClean="0">
                <a:solidFill>
                  <a:srgbClr val="002060"/>
                </a:solidFill>
                <a:latin typeface="Times New Roman" pitchFamily="18" charset="0"/>
                <a:cs typeface="Times New Roman" pitchFamily="18" charset="0"/>
              </a:rPr>
              <a:t>Asok</a:t>
            </a:r>
            <a:r>
              <a:rPr lang="en-IN" sz="1600" b="1" dirty="0" smtClean="0">
                <a:solidFill>
                  <a:srgbClr val="002060"/>
                </a:solidFill>
                <a:latin typeface="Times New Roman" pitchFamily="18" charset="0"/>
                <a:cs typeface="Times New Roman" pitchFamily="18" charset="0"/>
              </a:rPr>
              <a:t> Raja S K</a:t>
            </a:r>
            <a:r>
              <a:rPr lang="en-IN" sz="1600" b="1" baseline="30000" dirty="0" smtClean="0">
                <a:solidFill>
                  <a:srgbClr val="002060"/>
                </a:solidFill>
                <a:latin typeface="Times New Roman" pitchFamily="18" charset="0"/>
                <a:cs typeface="Times New Roman" pitchFamily="18" charset="0"/>
              </a:rPr>
              <a:t>1</a:t>
            </a:r>
            <a:r>
              <a:rPr lang="en-GB" sz="1600" dirty="0" smtClean="0">
                <a:solidFill>
                  <a:srgbClr val="002060"/>
                </a:solidFill>
                <a:latin typeface="Times New Roman" pitchFamily="18" charset="0"/>
                <a:cs typeface="Times New Roman" pitchFamily="18" charset="0"/>
              </a:rPr>
              <a:t>, </a:t>
            </a:r>
            <a:r>
              <a:rPr lang="en-IN" sz="1600" dirty="0" err="1" smtClean="0">
                <a:solidFill>
                  <a:srgbClr val="002060"/>
                </a:solidFill>
                <a:latin typeface="Times New Roman" pitchFamily="18" charset="0"/>
                <a:cs typeface="Times New Roman" pitchFamily="18" charset="0"/>
              </a:rPr>
              <a:t>Rahul</a:t>
            </a:r>
            <a:r>
              <a:rPr lang="en-IN" sz="1600" dirty="0" smtClean="0">
                <a:solidFill>
                  <a:srgbClr val="002060"/>
                </a:solidFill>
                <a:latin typeface="Times New Roman" pitchFamily="18" charset="0"/>
                <a:cs typeface="Times New Roman" pitchFamily="18" charset="0"/>
              </a:rPr>
              <a:t> Saxena</a:t>
            </a:r>
            <a:r>
              <a:rPr lang="en-IN" sz="1600" baseline="30000" dirty="0" smtClean="0">
                <a:solidFill>
                  <a:srgbClr val="002060"/>
                </a:solidFill>
                <a:latin typeface="Times New Roman" pitchFamily="18" charset="0"/>
                <a:cs typeface="Times New Roman" pitchFamily="18" charset="0"/>
              </a:rPr>
              <a:t>1</a:t>
            </a:r>
            <a:r>
              <a:rPr lang="en-IN" sz="1600" dirty="0" smtClean="0">
                <a:solidFill>
                  <a:srgbClr val="002060"/>
                </a:solidFill>
                <a:latin typeface="Times New Roman" pitchFamily="18" charset="0"/>
                <a:cs typeface="Times New Roman" pitchFamily="18" charset="0"/>
              </a:rPr>
              <a:t>, </a:t>
            </a:r>
            <a:r>
              <a:rPr lang="en-IN" sz="1600" dirty="0" err="1" smtClean="0">
                <a:solidFill>
                  <a:srgbClr val="002060"/>
                </a:solidFill>
                <a:latin typeface="Times New Roman" pitchFamily="18" charset="0"/>
                <a:cs typeface="Times New Roman" pitchFamily="18" charset="0"/>
              </a:rPr>
              <a:t>Hemlata</a:t>
            </a:r>
            <a:r>
              <a:rPr lang="en-IN" sz="1600" dirty="0" smtClean="0">
                <a:solidFill>
                  <a:srgbClr val="002060"/>
                </a:solidFill>
                <a:latin typeface="Times New Roman" pitchFamily="18" charset="0"/>
                <a:cs typeface="Times New Roman" pitchFamily="18" charset="0"/>
              </a:rPr>
              <a:t> Bharwani</a:t>
            </a:r>
            <a:r>
              <a:rPr lang="en-IN" sz="1600" baseline="30000" dirty="0" smtClean="0">
                <a:solidFill>
                  <a:srgbClr val="002060"/>
                </a:solidFill>
                <a:latin typeface="Times New Roman" pitchFamily="18" charset="0"/>
                <a:cs typeface="Times New Roman" pitchFamily="18" charset="0"/>
              </a:rPr>
              <a:t>1</a:t>
            </a:r>
            <a:r>
              <a:rPr lang="en-IN" sz="1600" dirty="0" smtClean="0">
                <a:solidFill>
                  <a:srgbClr val="002060"/>
                </a:solidFill>
                <a:latin typeface="Times New Roman" pitchFamily="18" charset="0"/>
                <a:cs typeface="Times New Roman" pitchFamily="18" charset="0"/>
              </a:rPr>
              <a:t>, Deepak Yadav</a:t>
            </a:r>
            <a:r>
              <a:rPr lang="en-IN" sz="1600" baseline="30000" dirty="0" smtClean="0">
                <a:solidFill>
                  <a:srgbClr val="002060"/>
                </a:solidFill>
                <a:latin typeface="Times New Roman" pitchFamily="18" charset="0"/>
                <a:cs typeface="Times New Roman" pitchFamily="18" charset="0"/>
              </a:rPr>
              <a:t>1</a:t>
            </a:r>
            <a:r>
              <a:rPr lang="en-GB" sz="1600" dirty="0" smtClean="0">
                <a:solidFill>
                  <a:srgbClr val="002060"/>
                </a:solidFill>
                <a:latin typeface="Times New Roman" pitchFamily="18" charset="0"/>
                <a:cs typeface="Times New Roman" pitchFamily="18" charset="0"/>
              </a:rPr>
              <a:t>. S K Manik</a:t>
            </a:r>
            <a:r>
              <a:rPr lang="en-GB" sz="1600" baseline="30000" dirty="0" smtClean="0">
                <a:solidFill>
                  <a:srgbClr val="002060"/>
                </a:solidFill>
                <a:latin typeface="Times New Roman" pitchFamily="18" charset="0"/>
                <a:cs typeface="Times New Roman" pitchFamily="18" charset="0"/>
              </a:rPr>
              <a:t>1</a:t>
            </a:r>
            <a:r>
              <a:rPr lang="en-GB" sz="1600" dirty="0" smtClean="0">
                <a:solidFill>
                  <a:srgbClr val="002060"/>
                </a:solidFill>
                <a:latin typeface="Times New Roman" pitchFamily="18" charset="0"/>
                <a:cs typeface="Times New Roman" pitchFamily="18" charset="0"/>
              </a:rPr>
              <a:t>, A.K Das</a:t>
            </a:r>
            <a:r>
              <a:rPr lang="en-GB" sz="1600" baseline="30000" dirty="0" smtClean="0">
                <a:solidFill>
                  <a:srgbClr val="002060"/>
                </a:solidFill>
                <a:latin typeface="Times New Roman" pitchFamily="18" charset="0"/>
                <a:cs typeface="Times New Roman" pitchFamily="18" charset="0"/>
              </a:rPr>
              <a:t>1</a:t>
            </a:r>
            <a:endParaRPr lang="en-US" sz="1600" b="1" dirty="0" smtClean="0">
              <a:solidFill>
                <a:srgbClr val="002060"/>
              </a:solidFill>
              <a:latin typeface="Times New Roman" pitchFamily="18" charset="0"/>
              <a:cs typeface="Times New Roman" pitchFamily="18" charset="0"/>
            </a:endParaRPr>
          </a:p>
          <a:p>
            <a:pPr algn="ctr"/>
            <a:r>
              <a:rPr lang="en-GB" sz="1600" dirty="0" err="1" smtClean="0">
                <a:solidFill>
                  <a:srgbClr val="002060"/>
                </a:solidFill>
                <a:latin typeface="Times New Roman" pitchFamily="18" charset="0"/>
                <a:cs typeface="Times New Roman" pitchFamily="18" charset="0"/>
              </a:rPr>
              <a:t>Brahm</a:t>
            </a:r>
            <a:r>
              <a:rPr lang="en-GB" sz="1600" dirty="0" smtClean="0">
                <a:solidFill>
                  <a:srgbClr val="002060"/>
                </a:solidFill>
                <a:latin typeface="Times New Roman" pitchFamily="18" charset="0"/>
                <a:cs typeface="Times New Roman" pitchFamily="18" charset="0"/>
              </a:rPr>
              <a:t> PrakashYadav</a:t>
            </a:r>
            <a:r>
              <a:rPr lang="en-GB" sz="1600" baseline="30000" dirty="0" smtClean="0">
                <a:solidFill>
                  <a:srgbClr val="002060"/>
                </a:solidFill>
                <a:latin typeface="Times New Roman" pitchFamily="18" charset="0"/>
                <a:cs typeface="Times New Roman" pitchFamily="18" charset="0"/>
              </a:rPr>
              <a:t>1*</a:t>
            </a:r>
            <a:r>
              <a:rPr lang="en-IN" sz="1600" dirty="0" smtClean="0">
                <a:solidFill>
                  <a:srgbClr val="002060"/>
                </a:solidFill>
                <a:latin typeface="Times New Roman" pitchFamily="18" charset="0"/>
                <a:cs typeface="Times New Roman" pitchFamily="18" charset="0"/>
              </a:rPr>
              <a:t> and </a:t>
            </a:r>
            <a:r>
              <a:rPr lang="en-GB" sz="1600" dirty="0" err="1" smtClean="0">
                <a:solidFill>
                  <a:srgbClr val="002060"/>
                </a:solidFill>
                <a:latin typeface="Times New Roman" pitchFamily="18" charset="0"/>
                <a:cs typeface="Times New Roman" pitchFamily="18" charset="0"/>
              </a:rPr>
              <a:t>Mrutyunjay</a:t>
            </a:r>
            <a:r>
              <a:rPr lang="en-IN" sz="1600" dirty="0" smtClean="0">
                <a:solidFill>
                  <a:srgbClr val="002060"/>
                </a:solidFill>
                <a:latin typeface="Times New Roman" pitchFamily="18" charset="0"/>
                <a:cs typeface="Times New Roman" pitchFamily="18" charset="0"/>
              </a:rPr>
              <a:t> Mohapatra</a:t>
            </a:r>
            <a:r>
              <a:rPr lang="en-IN" sz="1600" baseline="30000" dirty="0" smtClean="0">
                <a:solidFill>
                  <a:srgbClr val="002060"/>
                </a:solidFill>
                <a:latin typeface="Times New Roman" pitchFamily="18" charset="0"/>
                <a:cs typeface="Times New Roman" pitchFamily="18" charset="0"/>
              </a:rPr>
              <a:t>1</a:t>
            </a:r>
          </a:p>
          <a:p>
            <a:pPr algn="ctr"/>
            <a:r>
              <a:rPr lang="en-IN" sz="1600" baseline="30000" dirty="0" smtClean="0">
                <a:solidFill>
                  <a:srgbClr val="002060"/>
                </a:solidFill>
                <a:latin typeface="Times New Roman" pitchFamily="18" charset="0"/>
                <a:cs typeface="Times New Roman" pitchFamily="18" charset="0"/>
              </a:rPr>
              <a:t>1</a:t>
            </a:r>
            <a:r>
              <a:rPr lang="en-IN" sz="1600" dirty="0" smtClean="0">
                <a:solidFill>
                  <a:srgbClr val="002060"/>
                </a:solidFill>
                <a:latin typeface="Times New Roman" pitchFamily="18" charset="0"/>
                <a:cs typeface="Times New Roman" pitchFamily="18" charset="0"/>
              </a:rPr>
              <a:t> India Meteorological Department</a:t>
            </a:r>
          </a:p>
          <a:p>
            <a:pPr algn="ctr"/>
            <a:endParaRPr lang="en-IN" sz="1600" baseline="30000" dirty="0" smtClean="0">
              <a:solidFill>
                <a:srgbClr val="002060"/>
              </a:solidFill>
              <a:latin typeface="Times New Roman" pitchFamily="18" charset="0"/>
              <a:cs typeface="Times New Roman" pitchFamily="18" charset="0"/>
            </a:endParaRPr>
          </a:p>
        </p:txBody>
      </p:sp>
      <p:sp>
        <p:nvSpPr>
          <p:cNvPr id="6150" name="Rectangle 5"/>
          <p:cNvSpPr>
            <a:spLocks noChangeArrowheads="1"/>
          </p:cNvSpPr>
          <p:nvPr/>
        </p:nvSpPr>
        <p:spPr bwMode="auto">
          <a:xfrm>
            <a:off x="0" y="2567465"/>
            <a:ext cx="9144000" cy="338554"/>
          </a:xfrm>
          <a:prstGeom prst="rect">
            <a:avLst/>
          </a:prstGeom>
          <a:noFill/>
          <a:ln w="9525">
            <a:noFill/>
            <a:miter lim="800000"/>
            <a:headEnd/>
            <a:tailEnd/>
          </a:ln>
        </p:spPr>
        <p:txBody>
          <a:bodyPr>
            <a:spAutoFit/>
          </a:bodyPr>
          <a:lstStyle/>
          <a:p>
            <a:pPr algn="ctr"/>
            <a:r>
              <a:rPr lang="en-US" altLang="en-US" sz="1600" b="1" dirty="0">
                <a:solidFill>
                  <a:srgbClr val="000099"/>
                </a:solidFill>
                <a:latin typeface="Arial" charset="0"/>
                <a:cs typeface="Tahoma" pitchFamily="34" charset="0"/>
              </a:rPr>
              <a:t>Presented by:</a:t>
            </a:r>
          </a:p>
        </p:txBody>
      </p:sp>
      <p:sp>
        <p:nvSpPr>
          <p:cNvPr id="6151" name="TextBox 20"/>
          <p:cNvSpPr txBox="1">
            <a:spLocks noChangeArrowheads="1"/>
          </p:cNvSpPr>
          <p:nvPr/>
        </p:nvSpPr>
        <p:spPr bwMode="auto">
          <a:xfrm>
            <a:off x="1804388" y="629714"/>
            <a:ext cx="5672138" cy="400110"/>
          </a:xfrm>
          <a:prstGeom prst="rect">
            <a:avLst/>
          </a:prstGeom>
          <a:noFill/>
          <a:ln w="9525">
            <a:noFill/>
            <a:miter lim="800000"/>
            <a:headEnd/>
            <a:tailEnd/>
          </a:ln>
        </p:spPr>
        <p:txBody>
          <a:bodyPr>
            <a:spAutoFit/>
          </a:bodyPr>
          <a:lstStyle/>
          <a:p>
            <a:pPr algn="ctr"/>
            <a:r>
              <a:rPr lang="en-US" sz="1000" b="1" dirty="0">
                <a:solidFill>
                  <a:srgbClr val="000099"/>
                </a:solidFill>
                <a:latin typeface="Times New Roman" pitchFamily="18" charset="0"/>
                <a:cs typeface="Times New Roman" pitchFamily="18" charset="0"/>
              </a:rPr>
              <a:t>Seventh WMO International Workshop on Monsoon (IWM-7) </a:t>
            </a:r>
          </a:p>
          <a:p>
            <a:pPr algn="ctr"/>
            <a:r>
              <a:rPr lang="en-US" sz="1000" b="1" dirty="0">
                <a:solidFill>
                  <a:srgbClr val="000099"/>
                </a:solidFill>
                <a:latin typeface="Times New Roman" pitchFamily="18" charset="0"/>
                <a:cs typeface="Times New Roman" pitchFamily="18" charset="0"/>
              </a:rPr>
              <a:t>22-26 March, 2022, IMD, </a:t>
            </a:r>
            <a:r>
              <a:rPr lang="en-US" sz="1000" b="1" dirty="0" err="1">
                <a:solidFill>
                  <a:srgbClr val="000099"/>
                </a:solidFill>
                <a:latin typeface="Times New Roman" pitchFamily="18" charset="0"/>
                <a:cs typeface="Times New Roman" pitchFamily="18" charset="0"/>
              </a:rPr>
              <a:t>MoES</a:t>
            </a:r>
            <a:r>
              <a:rPr lang="en-US" sz="1000" b="1" dirty="0">
                <a:solidFill>
                  <a:srgbClr val="000099"/>
                </a:solidFill>
                <a:latin typeface="Times New Roman" pitchFamily="18" charset="0"/>
                <a:cs typeface="Times New Roman" pitchFamily="18" charset="0"/>
              </a:rPr>
              <a:t>, New Delhi, India</a:t>
            </a:r>
            <a:endParaRPr lang="en-IN" altLang="en-US" sz="1000" b="1" dirty="0">
              <a:solidFill>
                <a:srgbClr val="000099"/>
              </a:solidFill>
              <a:latin typeface="Times New Roman" pitchFamily="18" charset="0"/>
              <a:ea typeface="Tahoma" pitchFamily="34" charset="0"/>
              <a:cs typeface="Times New Roman" pitchFamily="18" charset="0"/>
            </a:endParaRPr>
          </a:p>
        </p:txBody>
      </p:sp>
      <p:sp>
        <p:nvSpPr>
          <p:cNvPr id="6152" name="Rectangle 3"/>
          <p:cNvSpPr>
            <a:spLocks noChangeArrowheads="1"/>
          </p:cNvSpPr>
          <p:nvPr/>
        </p:nvSpPr>
        <p:spPr bwMode="auto">
          <a:xfrm>
            <a:off x="195309" y="3022246"/>
            <a:ext cx="8833281" cy="2862322"/>
          </a:xfrm>
          <a:prstGeom prst="rect">
            <a:avLst/>
          </a:prstGeom>
          <a:noFill/>
          <a:ln w="9525">
            <a:noFill/>
            <a:miter lim="800000"/>
            <a:headEnd/>
            <a:tailEnd/>
          </a:ln>
        </p:spPr>
        <p:txBody>
          <a:bodyPr wrap="square">
            <a:spAutoFit/>
          </a:bodyPr>
          <a:lstStyle/>
          <a:p>
            <a:pPr algn="just"/>
            <a:r>
              <a:rPr lang="en-US" altLang="en-US" b="1" dirty="0">
                <a:solidFill>
                  <a:srgbClr val="FF0000"/>
                </a:solidFill>
                <a:latin typeface="Times New Roman" pitchFamily="18" charset="0"/>
                <a:cs typeface="Times New Roman" pitchFamily="18" charset="0"/>
              </a:rPr>
              <a:t>Objective of the paper :  </a:t>
            </a:r>
            <a:endParaRPr lang="en-US" altLang="en-US" b="1" dirty="0" smtClean="0">
              <a:solidFill>
                <a:srgbClr val="FF0000"/>
              </a:solidFill>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To provide location specific flash flood guidance alerts in the form of risks with 24 hour lead time and threats with 6 hour of lead time based on  00, 06, 12 and 18 UTC based deterministic numerical weather forecasts from IMD GFS (12km×12km), Regional NCUM (4km×4km) and Mesoscale IMD WRF (3km×3km), and integrating near real-time gauge observations along with the satellite and DWR rainfall estimates.</a:t>
            </a:r>
            <a:endParaRPr lang="en-US" altLang="en-US" dirty="0" smtClean="0">
              <a:latin typeface="Times New Roman" pitchFamily="18" charset="0"/>
              <a:cs typeface="Times New Roman" pitchFamily="18" charset="0"/>
            </a:endParaRPr>
          </a:p>
          <a:p>
            <a:pPr algn="just"/>
            <a:endParaRPr lang="en-US" altLang="en-US" b="1" dirty="0">
              <a:solidFill>
                <a:srgbClr val="FF0000"/>
              </a:solidFill>
              <a:latin typeface="Times New Roman" pitchFamily="18" charset="0"/>
              <a:cs typeface="Times New Roman" pitchFamily="18" charset="0"/>
            </a:endParaRPr>
          </a:p>
          <a:p>
            <a:pPr algn="just"/>
            <a:r>
              <a:rPr lang="en-US" alt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study illustrates the performance of Flash Flood Guidance System (FFGS) at watershed level within sub districts of India in context of the impacts of Extremely Severe Cyclonic Storm TAUKTAE over West Coast of India during 14 to 19 May 2021. </a:t>
            </a:r>
            <a:endParaRPr lang="en-US" altLang="en-US" b="1" dirty="0">
              <a:solidFill>
                <a:srgbClr val="000099"/>
              </a:solidFill>
              <a:latin typeface="Arial" charset="0"/>
              <a:cs typeface="Tahoma" pitchFamily="34" charset="0"/>
            </a:endParaRPr>
          </a:p>
        </p:txBody>
      </p:sp>
      <p:sp>
        <p:nvSpPr>
          <p:cNvPr id="10" name="TextBox 9"/>
          <p:cNvSpPr txBox="1"/>
          <p:nvPr/>
        </p:nvSpPr>
        <p:spPr>
          <a:xfrm>
            <a:off x="346229" y="346229"/>
            <a:ext cx="834501" cy="369332"/>
          </a:xfrm>
          <a:prstGeom prst="rect">
            <a:avLst/>
          </a:prstGeom>
          <a:noFill/>
        </p:spPr>
        <p:txBody>
          <a:bodyPr wrap="square" rtlCol="0">
            <a:spAutoFit/>
          </a:bodyPr>
          <a:lstStyle/>
          <a:p>
            <a:pPr algn="ctr"/>
            <a:r>
              <a:rPr lang="en-US" dirty="0" smtClean="0">
                <a:solidFill>
                  <a:srgbClr val="FF0000"/>
                </a:solidFill>
                <a:latin typeface="Arial Black" pitchFamily="34" charset="0"/>
              </a:rPr>
              <a:t>149</a:t>
            </a:r>
            <a:endParaRPr lang="en-US" dirty="0">
              <a:solidFill>
                <a:srgbClr val="FF0000"/>
              </a:solidFill>
              <a:latin typeface="Arial Black"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09550" y="11113"/>
            <a:ext cx="8869363" cy="554037"/>
          </a:xfrm>
        </p:spPr>
        <p:txBody>
          <a:bodyPr/>
          <a:lstStyle/>
          <a:p>
            <a:r>
              <a:rPr lang="en-IN" sz="2000" dirty="0" smtClean="0">
                <a:latin typeface="Arial" charset="0"/>
                <a:cs typeface="Arial" charset="0"/>
              </a:rPr>
              <a:t>Data &amp; Methodology</a:t>
            </a:r>
            <a:r>
              <a:rPr lang="en-IN" sz="1800" dirty="0" smtClean="0">
                <a:latin typeface="Arial" charset="0"/>
                <a:cs typeface="Arial" charset="0"/>
              </a:rPr>
              <a:t/>
            </a:r>
            <a:br>
              <a:rPr lang="en-IN" sz="1800" dirty="0" smtClean="0">
                <a:latin typeface="Arial" charset="0"/>
                <a:cs typeface="Arial" charset="0"/>
              </a:rPr>
            </a:br>
            <a:r>
              <a:rPr lang="en-IN" sz="1600" dirty="0" smtClean="0">
                <a:solidFill>
                  <a:schemeClr val="tx2">
                    <a:lumMod val="50000"/>
                  </a:schemeClr>
                </a:solidFill>
                <a:latin typeface="Arial" charset="0"/>
                <a:cs typeface="Arial" charset="0"/>
              </a:rPr>
              <a:t>(For more detailed information: Refer Poster)</a:t>
            </a:r>
          </a:p>
        </p:txBody>
      </p:sp>
      <p:sp>
        <p:nvSpPr>
          <p:cNvPr id="3" name="TextBox 2"/>
          <p:cNvSpPr txBox="1"/>
          <p:nvPr/>
        </p:nvSpPr>
        <p:spPr>
          <a:xfrm>
            <a:off x="26634" y="2759250"/>
            <a:ext cx="2405743" cy="3754874"/>
          </a:xfrm>
          <a:prstGeom prst="rect">
            <a:avLst/>
          </a:prstGeom>
          <a:noFill/>
          <a:ln>
            <a:solidFill>
              <a:schemeClr val="accent5">
                <a:lumMod val="75000"/>
              </a:schemeClr>
            </a:solidFill>
          </a:ln>
        </p:spPr>
        <p:txBody>
          <a:bodyPr wrap="square" rtlCol="0">
            <a:spAutoFit/>
          </a:bodyPr>
          <a:lstStyle/>
          <a:p>
            <a:pPr algn="ctr"/>
            <a:r>
              <a:rPr lang="en-US" sz="1400" b="1" u="sng" dirty="0" smtClean="0">
                <a:solidFill>
                  <a:srgbClr val="002060"/>
                </a:solidFill>
                <a:latin typeface="Times New Roman" pitchFamily="18" charset="0"/>
                <a:cs typeface="Times New Roman" pitchFamily="18" charset="0"/>
              </a:rPr>
              <a:t>YOU MAY KNOW </a:t>
            </a:r>
          </a:p>
          <a:p>
            <a:r>
              <a:rPr lang="en-US" sz="1400" dirty="0" smtClean="0">
                <a:latin typeface="Times New Roman" pitchFamily="18" charset="0"/>
                <a:cs typeface="Times New Roman" pitchFamily="18" charset="0"/>
              </a:rPr>
              <a:t>Diagnostic Products: </a:t>
            </a:r>
            <a:r>
              <a:rPr lang="en-US" sz="1400" b="1" dirty="0" smtClean="0">
                <a:latin typeface="Times New Roman" pitchFamily="18" charset="0"/>
                <a:cs typeface="Times New Roman" pitchFamily="18" charset="0"/>
              </a:rPr>
              <a:t>33</a:t>
            </a:r>
          </a:p>
          <a:p>
            <a:r>
              <a:rPr lang="en-US" sz="1400" dirty="0" smtClean="0">
                <a:latin typeface="Times New Roman" pitchFamily="18" charset="0"/>
                <a:cs typeface="Times New Roman" pitchFamily="18" charset="0"/>
              </a:rPr>
              <a:t>Prognostics Products:</a:t>
            </a:r>
            <a:r>
              <a:rPr lang="en-US" sz="1400" b="1" dirty="0" smtClean="0">
                <a:latin typeface="Times New Roman" pitchFamily="18" charset="0"/>
                <a:cs typeface="Times New Roman" pitchFamily="18" charset="0"/>
              </a:rPr>
              <a:t>18</a:t>
            </a:r>
          </a:p>
          <a:p>
            <a:r>
              <a:rPr lang="en-US" sz="1400" dirty="0" smtClean="0">
                <a:latin typeface="Times New Roman" pitchFamily="18" charset="0"/>
                <a:cs typeface="Times New Roman" pitchFamily="18" charset="0"/>
              </a:rPr>
              <a:t>Threat Products: </a:t>
            </a:r>
            <a:r>
              <a:rPr lang="en-US" sz="1400" b="1" dirty="0" smtClean="0">
                <a:latin typeface="Times New Roman" pitchFamily="18" charset="0"/>
                <a:cs typeface="Times New Roman" pitchFamily="18" charset="0"/>
              </a:rPr>
              <a:t>12</a:t>
            </a:r>
          </a:p>
          <a:p>
            <a:r>
              <a:rPr lang="en-US" sz="1400" dirty="0" smtClean="0">
                <a:latin typeface="Times New Roman" pitchFamily="18" charset="0"/>
                <a:cs typeface="Times New Roman" pitchFamily="18" charset="0"/>
              </a:rPr>
              <a:t>Risk Products: </a:t>
            </a:r>
            <a:r>
              <a:rPr lang="en-US" sz="1400" b="1" dirty="0" smtClean="0">
                <a:latin typeface="Times New Roman" pitchFamily="18" charset="0"/>
                <a:cs typeface="Times New Roman" pitchFamily="18" charset="0"/>
              </a:rPr>
              <a:t>9</a:t>
            </a:r>
          </a:p>
          <a:p>
            <a:r>
              <a:rPr lang="en-US" sz="1400" dirty="0" smtClean="0">
                <a:latin typeface="Times New Roman" pitchFamily="18" charset="0"/>
                <a:cs typeface="Times New Roman" pitchFamily="18" charset="0"/>
              </a:rPr>
              <a:t>LSM: </a:t>
            </a:r>
            <a:r>
              <a:rPr lang="en-US" sz="1400" b="1" dirty="0" smtClean="0">
                <a:latin typeface="Times New Roman" pitchFamily="18" charset="0"/>
                <a:cs typeface="Times New Roman" pitchFamily="18" charset="0"/>
              </a:rPr>
              <a:t>SACSMA</a:t>
            </a:r>
            <a:r>
              <a:rPr lang="en-US" sz="1400" dirty="0" smtClean="0">
                <a:latin typeface="Times New Roman" pitchFamily="18" charset="0"/>
                <a:cs typeface="Times New Roman" pitchFamily="18" charset="0"/>
              </a:rPr>
              <a:t> Lumped Model</a:t>
            </a:r>
          </a:p>
          <a:p>
            <a:r>
              <a:rPr lang="en-US" sz="1400" dirty="0" smtClean="0">
                <a:latin typeface="Times New Roman" pitchFamily="18" charset="0"/>
                <a:cs typeface="Times New Roman" pitchFamily="18" charset="0"/>
              </a:rPr>
              <a:t>Watershed Count: </a:t>
            </a:r>
            <a:r>
              <a:rPr lang="en-US" sz="1400" b="1" dirty="0" smtClean="0">
                <a:latin typeface="Times New Roman" pitchFamily="18" charset="0"/>
                <a:cs typeface="Times New Roman" pitchFamily="18" charset="0"/>
              </a:rPr>
              <a:t>1 × 10</a:t>
            </a:r>
            <a:r>
              <a:rPr lang="en-US" sz="1400" b="1" baseline="30000" dirty="0" smtClean="0">
                <a:latin typeface="Times New Roman" pitchFamily="18" charset="0"/>
                <a:cs typeface="Times New Roman" pitchFamily="18" charset="0"/>
              </a:rPr>
              <a:t>5</a:t>
            </a:r>
          </a:p>
          <a:p>
            <a:r>
              <a:rPr lang="en-US" sz="1400" dirty="0" smtClean="0">
                <a:latin typeface="Times New Roman" pitchFamily="18" charset="0"/>
                <a:cs typeface="Times New Roman" pitchFamily="18" charset="0"/>
              </a:rPr>
              <a:t>NWP Model</a:t>
            </a:r>
            <a:r>
              <a:rPr lang="en-US" sz="1400" b="1" dirty="0" smtClean="0">
                <a:latin typeface="Times New Roman" pitchFamily="18" charset="0"/>
                <a:cs typeface="Times New Roman" pitchFamily="18" charset="0"/>
              </a:rPr>
              <a:t>: GFS, WRF &amp; NCUM</a:t>
            </a:r>
          </a:p>
          <a:p>
            <a:r>
              <a:rPr lang="en-US" sz="1400" dirty="0" smtClean="0">
                <a:latin typeface="Times New Roman" pitchFamily="18" charset="0"/>
                <a:cs typeface="Times New Roman" pitchFamily="18" charset="0"/>
              </a:rPr>
              <a:t>Watershed Size :  Varying up to 16 sq. km (Vector)</a:t>
            </a:r>
          </a:p>
          <a:p>
            <a:r>
              <a:rPr lang="en-US" sz="1400" dirty="0" smtClean="0">
                <a:latin typeface="Times New Roman" pitchFamily="18" charset="0"/>
                <a:cs typeface="Times New Roman" pitchFamily="18" charset="0"/>
              </a:rPr>
              <a:t>Spatial R: </a:t>
            </a:r>
            <a:r>
              <a:rPr lang="en-US" sz="1400" b="1" dirty="0" smtClean="0">
                <a:latin typeface="Times New Roman" pitchFamily="18" charset="0"/>
                <a:cs typeface="Times New Roman" pitchFamily="18" charset="0"/>
              </a:rPr>
              <a:t>3km × 3km </a:t>
            </a:r>
          </a:p>
          <a:p>
            <a:r>
              <a:rPr lang="en-US" sz="1400" dirty="0" smtClean="0">
                <a:latin typeface="Times New Roman" pitchFamily="18" charset="0"/>
                <a:cs typeface="Times New Roman" pitchFamily="18" charset="0"/>
              </a:rPr>
              <a:t>Temporal R : Every 6 hours/ Hourly Satellite Update</a:t>
            </a:r>
          </a:p>
          <a:p>
            <a:r>
              <a:rPr lang="en-US" sz="1400" dirty="0" smtClean="0">
                <a:latin typeface="Times New Roman" pitchFamily="18" charset="0"/>
                <a:cs typeface="Times New Roman" pitchFamily="18" charset="0"/>
              </a:rPr>
              <a:t>Static GIS Layers: </a:t>
            </a:r>
            <a:r>
              <a:rPr lang="en-US" sz="1400" b="1" dirty="0" smtClean="0">
                <a:latin typeface="Times New Roman" pitchFamily="18" charset="0"/>
                <a:cs typeface="Times New Roman" pitchFamily="18" charset="0"/>
              </a:rPr>
              <a:t>10</a:t>
            </a:r>
          </a:p>
          <a:p>
            <a:r>
              <a:rPr lang="en-US" sz="1400" dirty="0" smtClean="0">
                <a:latin typeface="Times New Roman" pitchFamily="18" charset="0"/>
                <a:cs typeface="Times New Roman" pitchFamily="18" charset="0"/>
              </a:rPr>
              <a:t>Host: </a:t>
            </a:r>
            <a:r>
              <a:rPr lang="en-US" sz="1400" b="1" dirty="0" smtClean="0">
                <a:latin typeface="Times New Roman" pitchFamily="18" charset="0"/>
                <a:cs typeface="Times New Roman" pitchFamily="18" charset="0"/>
              </a:rPr>
              <a:t>MAPSERVER</a:t>
            </a:r>
            <a:endParaRPr lang="en-US" sz="1400" b="1" dirty="0"/>
          </a:p>
        </p:txBody>
      </p:sp>
      <p:pic>
        <p:nvPicPr>
          <p:cNvPr id="4" name="Picture 3" descr="C:\Users\admin\Desktop\Flood Hazard.JPG"/>
          <p:cNvPicPr>
            <a:picLocks noChangeAspect="1" noChangeArrowheads="1"/>
          </p:cNvPicPr>
          <p:nvPr/>
        </p:nvPicPr>
        <p:blipFill>
          <a:blip r:embed="rId2" cstate="print"/>
          <a:srcRect/>
          <a:stretch>
            <a:fillRect/>
          </a:stretch>
        </p:blipFill>
        <p:spPr bwMode="auto">
          <a:xfrm>
            <a:off x="3549189" y="849924"/>
            <a:ext cx="1860817" cy="1741431"/>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6865375" y="821610"/>
            <a:ext cx="2278625" cy="2446021"/>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6" name="TextBox 5"/>
          <p:cNvSpPr txBox="1"/>
          <p:nvPr/>
        </p:nvSpPr>
        <p:spPr>
          <a:xfrm>
            <a:off x="7276357" y="1981801"/>
            <a:ext cx="1222146" cy="307777"/>
          </a:xfrm>
          <a:prstGeom prst="rect">
            <a:avLst/>
          </a:prstGeom>
          <a:noFill/>
        </p:spPr>
        <p:txBody>
          <a:bodyPr wrap="square" rtlCol="0">
            <a:spAutoFit/>
          </a:bodyPr>
          <a:lstStyle/>
          <a:p>
            <a:pPr algn="ctr"/>
            <a:r>
              <a:rPr lang="en-US" sz="1400" b="1" dirty="0" smtClean="0">
                <a:solidFill>
                  <a:srgbClr val="FFFF00"/>
                </a:solidFill>
                <a:latin typeface="Times New Roman" pitchFamily="18" charset="0"/>
                <a:cs typeface="Times New Roman" pitchFamily="18" charset="0"/>
              </a:rPr>
              <a:t>Sindhudurg</a:t>
            </a:r>
            <a:endParaRPr lang="en-US" sz="1400" b="1" dirty="0">
              <a:solidFill>
                <a:srgbClr val="FFFF00"/>
              </a:solidFill>
              <a:latin typeface="Times New Roman" pitchFamily="18" charset="0"/>
              <a:cs typeface="Times New Roman" pitchFamily="18" charset="0"/>
            </a:endParaRPr>
          </a:p>
        </p:txBody>
      </p:sp>
      <p:sp>
        <p:nvSpPr>
          <p:cNvPr id="7" name="TextBox 6"/>
          <p:cNvSpPr txBox="1"/>
          <p:nvPr/>
        </p:nvSpPr>
        <p:spPr>
          <a:xfrm>
            <a:off x="7195394" y="1481733"/>
            <a:ext cx="1222146" cy="307777"/>
          </a:xfrm>
          <a:prstGeom prst="rect">
            <a:avLst/>
          </a:prstGeom>
          <a:noFill/>
        </p:spPr>
        <p:txBody>
          <a:bodyPr wrap="square" rtlCol="0">
            <a:spAutoFit/>
          </a:bodyPr>
          <a:lstStyle/>
          <a:p>
            <a:pPr algn="ctr"/>
            <a:r>
              <a:rPr lang="en-US" sz="1400" b="1" dirty="0" smtClean="0">
                <a:solidFill>
                  <a:srgbClr val="FFFF00"/>
                </a:solidFill>
                <a:latin typeface="Times New Roman" pitchFamily="18" charset="0"/>
                <a:cs typeface="Times New Roman" pitchFamily="18" charset="0"/>
              </a:rPr>
              <a:t>Rathnagiri</a:t>
            </a:r>
            <a:endParaRPr lang="en-US" sz="1400" b="1" dirty="0">
              <a:solidFill>
                <a:srgbClr val="FFFF00"/>
              </a:solidFill>
              <a:latin typeface="Times New Roman" pitchFamily="18" charset="0"/>
              <a:cs typeface="Times New Roman" pitchFamily="18" charset="0"/>
            </a:endParaRPr>
          </a:p>
        </p:txBody>
      </p:sp>
      <p:sp>
        <p:nvSpPr>
          <p:cNvPr id="8" name="TextBox 7"/>
          <p:cNvSpPr txBox="1"/>
          <p:nvPr/>
        </p:nvSpPr>
        <p:spPr>
          <a:xfrm>
            <a:off x="2447135" y="2516160"/>
            <a:ext cx="1222146" cy="276999"/>
          </a:xfrm>
          <a:prstGeom prst="rect">
            <a:avLst/>
          </a:prstGeom>
          <a:noFill/>
        </p:spPr>
        <p:txBody>
          <a:bodyPr wrap="square" rtlCol="0">
            <a:spAutoFit/>
          </a:bodyPr>
          <a:lstStyle/>
          <a:p>
            <a:pPr algn="ctr"/>
            <a:r>
              <a:rPr lang="en-US" sz="1200" dirty="0" smtClean="0">
                <a:solidFill>
                  <a:srgbClr val="002060"/>
                </a:solidFill>
              </a:rPr>
              <a:t>Cyclone Track</a:t>
            </a:r>
            <a:endParaRPr lang="en-US" sz="1200" dirty="0">
              <a:solidFill>
                <a:srgbClr val="002060"/>
              </a:solidFill>
            </a:endParaRPr>
          </a:p>
        </p:txBody>
      </p:sp>
      <p:sp>
        <p:nvSpPr>
          <p:cNvPr id="9" name="TextBox 8"/>
          <p:cNvSpPr txBox="1"/>
          <p:nvPr/>
        </p:nvSpPr>
        <p:spPr>
          <a:xfrm>
            <a:off x="3753977" y="2499048"/>
            <a:ext cx="1362094" cy="461665"/>
          </a:xfrm>
          <a:prstGeom prst="rect">
            <a:avLst/>
          </a:prstGeom>
          <a:noFill/>
        </p:spPr>
        <p:txBody>
          <a:bodyPr wrap="square" rtlCol="0">
            <a:spAutoFit/>
          </a:bodyPr>
          <a:lstStyle/>
          <a:p>
            <a:pPr algn="ctr"/>
            <a:r>
              <a:rPr lang="en-US" sz="1200" dirty="0" smtClean="0">
                <a:solidFill>
                  <a:srgbClr val="002060"/>
                </a:solidFill>
              </a:rPr>
              <a:t>District wise Flood Hazard Map</a:t>
            </a:r>
            <a:endParaRPr lang="en-US" sz="1200" dirty="0">
              <a:solidFill>
                <a:srgbClr val="002060"/>
              </a:solidFill>
            </a:endParaRPr>
          </a:p>
        </p:txBody>
      </p:sp>
      <p:sp>
        <p:nvSpPr>
          <p:cNvPr id="10" name="TextBox 9"/>
          <p:cNvSpPr txBox="1"/>
          <p:nvPr/>
        </p:nvSpPr>
        <p:spPr>
          <a:xfrm>
            <a:off x="7381115" y="2819572"/>
            <a:ext cx="1019176" cy="461665"/>
          </a:xfrm>
          <a:prstGeom prst="rect">
            <a:avLst/>
          </a:prstGeom>
          <a:solidFill>
            <a:schemeClr val="bg1"/>
          </a:solidFill>
        </p:spPr>
        <p:txBody>
          <a:bodyPr wrap="square" rtlCol="0">
            <a:spAutoFit/>
          </a:bodyPr>
          <a:lstStyle/>
          <a:p>
            <a:pPr algn="r"/>
            <a:r>
              <a:rPr lang="en-US" sz="1200" b="1" dirty="0" smtClean="0">
                <a:solidFill>
                  <a:srgbClr val="002060"/>
                </a:solidFill>
                <a:latin typeface="Times New Roman" pitchFamily="18" charset="0"/>
                <a:cs typeface="Times New Roman" pitchFamily="18" charset="0"/>
              </a:rPr>
              <a:t>Flash Flood Threat  Map</a:t>
            </a:r>
            <a:endParaRPr lang="en-US" sz="1200" b="1" dirty="0">
              <a:solidFill>
                <a:srgbClr val="002060"/>
              </a:solidFill>
              <a:latin typeface="Times New Roman" pitchFamily="18" charset="0"/>
              <a:cs typeface="Times New Roman" pitchFamily="18" charset="0"/>
            </a:endParaRPr>
          </a:p>
        </p:txBody>
      </p:sp>
      <p:sp>
        <p:nvSpPr>
          <p:cNvPr id="11" name="TextBox 10"/>
          <p:cNvSpPr txBox="1"/>
          <p:nvPr/>
        </p:nvSpPr>
        <p:spPr>
          <a:xfrm>
            <a:off x="8106921" y="848281"/>
            <a:ext cx="1028699" cy="461665"/>
          </a:xfrm>
          <a:prstGeom prst="rect">
            <a:avLst/>
          </a:prstGeom>
          <a:solidFill>
            <a:sysClr val="windowText" lastClr="000000">
              <a:lumMod val="95000"/>
              <a:lumOff val="5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smtClean="0">
                <a:ln>
                  <a:noFill/>
                </a:ln>
                <a:solidFill>
                  <a:srgbClr val="00B0F0"/>
                </a:solidFill>
                <a:effectLst/>
                <a:uLnTx/>
                <a:uFillTx/>
                <a:latin typeface="Arial Black" pitchFamily="34" charset="0"/>
                <a:cs typeface="Arial" pitchFamily="34" charset="0"/>
              </a:rPr>
              <a:t>Threat Based Alerts</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600" b="1" i="0" u="none" strike="noStrike" kern="0" cap="none" spc="0" normalizeH="0" baseline="0" noProof="0" dirty="0" smtClean="0">
                <a:ln>
                  <a:noFill/>
                </a:ln>
                <a:solidFill>
                  <a:srgbClr val="C00000"/>
                </a:solidFill>
                <a:effectLst/>
                <a:uLnTx/>
                <a:uFillTx/>
                <a:latin typeface="Arial Black" pitchFamily="34" charset="0"/>
                <a:cs typeface="Arial" pitchFamily="34" charset="0"/>
              </a:rPr>
              <a:t>Red – High</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600" b="0" i="0" u="none" strike="noStrike" kern="0" cap="none" spc="0" normalizeH="0" baseline="0" noProof="0" dirty="0" smtClean="0">
                <a:ln>
                  <a:noFill/>
                </a:ln>
                <a:solidFill>
                  <a:srgbClr val="FFC000">
                    <a:lumMod val="75000"/>
                  </a:srgbClr>
                </a:solidFill>
                <a:effectLst/>
                <a:uLnTx/>
                <a:uFillTx/>
                <a:latin typeface="Arial Black" pitchFamily="34" charset="0"/>
                <a:cs typeface="Arial" pitchFamily="34" charset="0"/>
              </a:rPr>
              <a:t>Orange – Moderate </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600" b="0" i="0" u="none" strike="noStrike" kern="0" cap="none" spc="0" normalizeH="0" baseline="0" noProof="0" dirty="0" smtClean="0">
                <a:ln>
                  <a:noFill/>
                </a:ln>
                <a:solidFill>
                  <a:srgbClr val="FFFF00"/>
                </a:solidFill>
                <a:effectLst/>
                <a:uLnTx/>
                <a:uFillTx/>
                <a:latin typeface="Arial Black" pitchFamily="34" charset="0"/>
                <a:cs typeface="Arial" pitchFamily="34" charset="0"/>
              </a:rPr>
              <a:t>Yellow - Low</a:t>
            </a:r>
            <a:endParaRPr kumimoji="0" lang="en-US" sz="600" b="0" i="0" u="none" strike="noStrike" kern="0" cap="none" spc="0" normalizeH="0" baseline="0" noProof="0" dirty="0">
              <a:ln>
                <a:noFill/>
              </a:ln>
              <a:solidFill>
                <a:srgbClr val="FFFF00"/>
              </a:solidFill>
              <a:effectLst/>
              <a:uLnTx/>
              <a:uFillTx/>
              <a:latin typeface="Arial Black" pitchFamily="34" charset="0"/>
              <a:cs typeface="Arial" pitchFamily="34" charset="0"/>
            </a:endParaRPr>
          </a:p>
        </p:txBody>
      </p:sp>
      <p:pic>
        <p:nvPicPr>
          <p:cNvPr id="12" name="Picture 2"/>
          <p:cNvPicPr>
            <a:picLocks noChangeAspect="1" noChangeArrowheads="1"/>
          </p:cNvPicPr>
          <p:nvPr/>
        </p:nvPicPr>
        <p:blipFill>
          <a:blip r:embed="rId4" cstate="print"/>
          <a:srcRect/>
          <a:stretch>
            <a:fillRect/>
          </a:stretch>
        </p:blipFill>
        <p:spPr bwMode="auto">
          <a:xfrm>
            <a:off x="5059869" y="1124506"/>
            <a:ext cx="2149795" cy="2013512"/>
          </a:xfrm>
          <a:prstGeom prst="rect">
            <a:avLst/>
          </a:prstGeom>
          <a:noFill/>
          <a:ln w="9525">
            <a:noFill/>
            <a:miter lim="800000"/>
            <a:headEnd/>
            <a:tailEnd/>
          </a:ln>
          <a:effectLst/>
        </p:spPr>
      </p:pic>
      <p:sp>
        <p:nvSpPr>
          <p:cNvPr id="13" name="TextBox 12"/>
          <p:cNvSpPr txBox="1"/>
          <p:nvPr/>
        </p:nvSpPr>
        <p:spPr>
          <a:xfrm>
            <a:off x="5733290" y="1242706"/>
            <a:ext cx="1363392" cy="461665"/>
          </a:xfrm>
          <a:prstGeom prst="rect">
            <a:avLst/>
          </a:prstGeom>
          <a:solidFill>
            <a:schemeClr val="bg1"/>
          </a:solidFill>
        </p:spPr>
        <p:txBody>
          <a:bodyPr wrap="square" rtlCol="0">
            <a:spAutoFit/>
          </a:bodyPr>
          <a:lstStyle/>
          <a:p>
            <a:pPr algn="ctr"/>
            <a:r>
              <a:rPr lang="en-US" sz="1200" dirty="0" smtClean="0">
                <a:solidFill>
                  <a:srgbClr val="002060"/>
                </a:solidFill>
              </a:rPr>
              <a:t>Satellite Rainfall Estimates (mm/hr)</a:t>
            </a:r>
            <a:endParaRPr lang="en-US" sz="1200" dirty="0">
              <a:solidFill>
                <a:srgbClr val="002060"/>
              </a:solidFill>
            </a:endParaRPr>
          </a:p>
        </p:txBody>
      </p:sp>
      <p:pic>
        <p:nvPicPr>
          <p:cNvPr id="14" name="Picture 3"/>
          <p:cNvPicPr>
            <a:picLocks noChangeAspect="1" noChangeArrowheads="1"/>
          </p:cNvPicPr>
          <p:nvPr/>
        </p:nvPicPr>
        <p:blipFill>
          <a:blip r:embed="rId5" cstate="print"/>
          <a:srcRect/>
          <a:stretch>
            <a:fillRect/>
          </a:stretch>
        </p:blipFill>
        <p:spPr bwMode="auto">
          <a:xfrm>
            <a:off x="6597850" y="3496230"/>
            <a:ext cx="2447208" cy="2543176"/>
          </a:xfrm>
          <a:prstGeom prst="rect">
            <a:avLst/>
          </a:prstGeom>
          <a:noFill/>
          <a:ln w="9525">
            <a:noFill/>
            <a:miter lim="800000"/>
            <a:headEnd/>
            <a:tailEnd/>
          </a:ln>
          <a:effectLst/>
        </p:spPr>
      </p:pic>
      <p:pic>
        <p:nvPicPr>
          <p:cNvPr id="15" name="Picture 3"/>
          <p:cNvPicPr>
            <a:picLocks noChangeAspect="1" noChangeArrowheads="1"/>
          </p:cNvPicPr>
          <p:nvPr/>
        </p:nvPicPr>
        <p:blipFill>
          <a:blip r:embed="rId6" cstate="print"/>
          <a:srcRect/>
          <a:stretch>
            <a:fillRect/>
          </a:stretch>
        </p:blipFill>
        <p:spPr bwMode="auto">
          <a:xfrm>
            <a:off x="4428365" y="3206347"/>
            <a:ext cx="2066925" cy="2420505"/>
          </a:xfrm>
          <a:prstGeom prst="rect">
            <a:avLst/>
          </a:prstGeom>
          <a:noFill/>
          <a:ln w="9525">
            <a:noFill/>
            <a:miter lim="800000"/>
            <a:headEnd/>
            <a:tailEnd/>
          </a:ln>
          <a:effectLst/>
        </p:spPr>
      </p:pic>
      <p:pic>
        <p:nvPicPr>
          <p:cNvPr id="16" name="Picture 2"/>
          <p:cNvPicPr>
            <a:picLocks noChangeAspect="1" noChangeArrowheads="1"/>
          </p:cNvPicPr>
          <p:nvPr/>
        </p:nvPicPr>
        <p:blipFill>
          <a:blip r:embed="rId7" cstate="print"/>
          <a:srcRect/>
          <a:stretch>
            <a:fillRect/>
          </a:stretch>
        </p:blipFill>
        <p:spPr bwMode="auto">
          <a:xfrm>
            <a:off x="2447166" y="3220004"/>
            <a:ext cx="1914524" cy="2089304"/>
          </a:xfrm>
          <a:prstGeom prst="rect">
            <a:avLst/>
          </a:prstGeom>
          <a:noFill/>
          <a:ln w="9525">
            <a:noFill/>
            <a:miter lim="800000"/>
            <a:headEnd/>
            <a:tailEnd/>
          </a:ln>
          <a:effectLst/>
        </p:spPr>
      </p:pic>
      <p:pic>
        <p:nvPicPr>
          <p:cNvPr id="17" name="Picture 16"/>
          <p:cNvPicPr>
            <a:picLocks noChangeAspect="1" noChangeArrowheads="1"/>
          </p:cNvPicPr>
          <p:nvPr/>
        </p:nvPicPr>
        <p:blipFill>
          <a:blip r:embed="rId8"/>
          <a:srcRect b="63492"/>
          <a:stretch>
            <a:fillRect/>
          </a:stretch>
        </p:blipFill>
        <p:spPr bwMode="auto">
          <a:xfrm>
            <a:off x="2385816" y="5274974"/>
            <a:ext cx="3414150" cy="1339762"/>
          </a:xfrm>
          <a:prstGeom prst="rect">
            <a:avLst/>
          </a:prstGeom>
          <a:noFill/>
          <a:ln w="9525">
            <a:noFill/>
            <a:miter lim="800000"/>
            <a:headEnd/>
            <a:tailEnd/>
          </a:ln>
          <a:effectLst/>
        </p:spPr>
      </p:pic>
      <p:sp>
        <p:nvSpPr>
          <p:cNvPr id="18" name="Rectangle 17"/>
          <p:cNvSpPr/>
          <p:nvPr/>
        </p:nvSpPr>
        <p:spPr>
          <a:xfrm>
            <a:off x="4794115" y="3348878"/>
            <a:ext cx="1396375" cy="253916"/>
          </a:xfrm>
          <a:prstGeom prst="rect">
            <a:avLst/>
          </a:prstGeom>
          <a:solidFill>
            <a:schemeClr val="bg1"/>
          </a:solidFill>
        </p:spPr>
        <p:txBody>
          <a:bodyPr wrap="square">
            <a:spAutoFit/>
          </a:bodyPr>
          <a:lstStyle/>
          <a:p>
            <a:pPr algn="ctr" eaLnBrk="1" hangingPunct="1"/>
            <a:r>
              <a:rPr lang="en-US" altLang="en-US" sz="1050" dirty="0" smtClean="0">
                <a:solidFill>
                  <a:srgbClr val="002060"/>
                </a:solidFill>
                <a:latin typeface="Arial Black" pitchFamily="34" charset="0"/>
              </a:rPr>
              <a:t>16</a:t>
            </a:r>
            <a:r>
              <a:rPr lang="en-US" altLang="en-US" sz="1050" baseline="30000" dirty="0" smtClean="0">
                <a:solidFill>
                  <a:srgbClr val="002060"/>
                </a:solidFill>
                <a:latin typeface="Arial Black" pitchFamily="34" charset="0"/>
              </a:rPr>
              <a:t>th</a:t>
            </a:r>
            <a:r>
              <a:rPr lang="en-US" altLang="en-US" sz="1050" dirty="0" smtClean="0">
                <a:solidFill>
                  <a:srgbClr val="002060"/>
                </a:solidFill>
                <a:latin typeface="Arial Black" pitchFamily="34" charset="0"/>
              </a:rPr>
              <a:t> May 2021</a:t>
            </a:r>
            <a:endParaRPr lang="en-US" altLang="en-US" sz="1050" dirty="0">
              <a:solidFill>
                <a:srgbClr val="002060"/>
              </a:solidFill>
              <a:latin typeface="Arial Black" pitchFamily="34" charset="0"/>
            </a:endParaRPr>
          </a:p>
        </p:txBody>
      </p:sp>
      <p:sp>
        <p:nvSpPr>
          <p:cNvPr id="19" name="TextBox 18"/>
          <p:cNvSpPr txBox="1"/>
          <p:nvPr/>
        </p:nvSpPr>
        <p:spPr>
          <a:xfrm>
            <a:off x="2499865" y="3296466"/>
            <a:ext cx="1825020" cy="261610"/>
          </a:xfrm>
          <a:prstGeom prst="rect">
            <a:avLst/>
          </a:prstGeom>
          <a:solidFill>
            <a:schemeClr val="bg1"/>
          </a:solidFill>
        </p:spPr>
        <p:txBody>
          <a:bodyPr wrap="square" rtlCol="0">
            <a:spAutoFit/>
          </a:bodyPr>
          <a:lstStyle/>
          <a:p>
            <a:r>
              <a:rPr lang="en-US" sz="1100" dirty="0" smtClean="0">
                <a:solidFill>
                  <a:srgbClr val="002060"/>
                </a:solidFill>
                <a:latin typeface="Arial Black" pitchFamily="34" charset="0"/>
              </a:rPr>
              <a:t>Before Intense Spell</a:t>
            </a:r>
            <a:endParaRPr lang="en-US" sz="1100" dirty="0">
              <a:solidFill>
                <a:srgbClr val="002060"/>
              </a:solidFill>
              <a:latin typeface="Arial Black" pitchFamily="34" charset="0"/>
            </a:endParaRPr>
          </a:p>
        </p:txBody>
      </p:sp>
      <p:sp>
        <p:nvSpPr>
          <p:cNvPr id="20" name="TextBox 19"/>
          <p:cNvSpPr txBox="1"/>
          <p:nvPr/>
        </p:nvSpPr>
        <p:spPr>
          <a:xfrm>
            <a:off x="6981065" y="3872775"/>
            <a:ext cx="1695450" cy="261610"/>
          </a:xfrm>
          <a:prstGeom prst="rect">
            <a:avLst/>
          </a:prstGeom>
          <a:solidFill>
            <a:schemeClr val="bg1"/>
          </a:solidFill>
        </p:spPr>
        <p:txBody>
          <a:bodyPr wrap="square" rtlCol="0">
            <a:spAutoFit/>
          </a:bodyPr>
          <a:lstStyle/>
          <a:p>
            <a:pPr algn="ctr"/>
            <a:r>
              <a:rPr lang="en-US" sz="1100" dirty="0" smtClean="0">
                <a:solidFill>
                  <a:srgbClr val="002060"/>
                </a:solidFill>
                <a:latin typeface="Arial Black" pitchFamily="34" charset="0"/>
              </a:rPr>
              <a:t>After Intense Spell</a:t>
            </a:r>
            <a:endParaRPr lang="en-US" sz="1100" dirty="0">
              <a:solidFill>
                <a:srgbClr val="002060"/>
              </a:solidFill>
              <a:latin typeface="Arial Black" pitchFamily="34" charset="0"/>
            </a:endParaRPr>
          </a:p>
        </p:txBody>
      </p:sp>
      <p:sp>
        <p:nvSpPr>
          <p:cNvPr id="21" name="TextBox 20"/>
          <p:cNvSpPr txBox="1"/>
          <p:nvPr/>
        </p:nvSpPr>
        <p:spPr>
          <a:xfrm>
            <a:off x="6152390" y="6093989"/>
            <a:ext cx="2743200" cy="461665"/>
          </a:xfrm>
          <a:prstGeom prst="rect">
            <a:avLst/>
          </a:prstGeom>
          <a:solidFill>
            <a:schemeClr val="bg1"/>
          </a:solidFill>
        </p:spPr>
        <p:txBody>
          <a:bodyPr wrap="square" rtlCol="0">
            <a:spAutoFit/>
          </a:bodyPr>
          <a:lstStyle/>
          <a:p>
            <a:r>
              <a:rPr lang="en-US" sz="1200" dirty="0" smtClean="0">
                <a:solidFill>
                  <a:srgbClr val="002060"/>
                </a:solidFill>
                <a:latin typeface="Times New Roman" pitchFamily="18" charset="0"/>
                <a:cs typeface="Times New Roman" pitchFamily="18" charset="0"/>
              </a:rPr>
              <a:t>Rapid Rainfall Observations up to 180 mm by 1200 UTC over Coastal districts </a:t>
            </a:r>
            <a:endParaRPr lang="en-US" sz="1200" dirty="0">
              <a:solidFill>
                <a:srgbClr val="002060"/>
              </a:solidFill>
              <a:latin typeface="Times New Roman" pitchFamily="18" charset="0"/>
              <a:cs typeface="Times New Roman" pitchFamily="18" charset="0"/>
            </a:endParaRPr>
          </a:p>
        </p:txBody>
      </p:sp>
      <p:sp>
        <p:nvSpPr>
          <p:cNvPr id="22" name="Oval 21"/>
          <p:cNvSpPr/>
          <p:nvPr/>
        </p:nvSpPr>
        <p:spPr>
          <a:xfrm>
            <a:off x="5027483" y="4133829"/>
            <a:ext cx="1212591" cy="122835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089125" y="4315381"/>
            <a:ext cx="777266" cy="77533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p:cNvPicPr>
            <a:picLocks noChangeAspect="1" noChangeArrowheads="1"/>
          </p:cNvPicPr>
          <p:nvPr/>
        </p:nvPicPr>
        <p:blipFill>
          <a:blip r:embed="rId9" cstate="print"/>
          <a:srcRect/>
          <a:stretch>
            <a:fillRect/>
          </a:stretch>
        </p:blipFill>
        <p:spPr bwMode="auto">
          <a:xfrm>
            <a:off x="2362392" y="1022537"/>
            <a:ext cx="1503997" cy="1562405"/>
          </a:xfrm>
          <a:prstGeom prst="rect">
            <a:avLst/>
          </a:prstGeom>
          <a:noFill/>
          <a:ln w="9525">
            <a:noFill/>
            <a:miter lim="800000"/>
            <a:headEnd/>
            <a:tailEnd/>
          </a:ln>
          <a:effectLst/>
        </p:spPr>
      </p:pic>
      <p:sp>
        <p:nvSpPr>
          <p:cNvPr id="25" name="Right Arrow 24"/>
          <p:cNvSpPr/>
          <p:nvPr/>
        </p:nvSpPr>
        <p:spPr>
          <a:xfrm>
            <a:off x="2630016" y="2846965"/>
            <a:ext cx="4617749" cy="23016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00"/>
              </a:solidFill>
            </a:endParaRPr>
          </a:p>
          <a:p>
            <a:pPr algn="ctr"/>
            <a:endParaRPr lang="en-US" dirty="0" smtClean="0">
              <a:solidFill>
                <a:srgbClr val="FFFF00"/>
              </a:solidFill>
            </a:endParaRPr>
          </a:p>
          <a:p>
            <a:pPr algn="ctr"/>
            <a:endParaRPr lang="en-US" dirty="0" smtClean="0">
              <a:solidFill>
                <a:srgbClr val="FFFF00"/>
              </a:solidFill>
            </a:endParaRPr>
          </a:p>
          <a:p>
            <a:pPr algn="ctr"/>
            <a:endParaRPr lang="en-US" dirty="0" smtClean="0">
              <a:solidFill>
                <a:srgbClr val="FFFF00"/>
              </a:solidFill>
            </a:endParaRPr>
          </a:p>
          <a:p>
            <a:pPr algn="ctr"/>
            <a:endParaRPr lang="en-US" dirty="0">
              <a:solidFill>
                <a:srgbClr val="FFFF00"/>
              </a:solidFill>
            </a:endParaRPr>
          </a:p>
        </p:txBody>
      </p:sp>
      <p:cxnSp>
        <p:nvCxnSpPr>
          <p:cNvPr id="26" name="Straight Arrow Connector 25"/>
          <p:cNvCxnSpPr/>
          <p:nvPr/>
        </p:nvCxnSpPr>
        <p:spPr>
          <a:xfrm rot="10800000" flipV="1">
            <a:off x="4609341" y="5429804"/>
            <a:ext cx="3514725" cy="533401"/>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 xmlns:a16="http://schemas.microsoft.com/office/drawing/2014/main" id="{0F1A87BD-69EA-420F-87E0-DB0399389398}"/>
              </a:ext>
            </a:extLst>
          </p:cNvPr>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26634" y="301841"/>
            <a:ext cx="2370338" cy="2330149"/>
          </a:xfrm>
          <a:prstGeom prst="rect">
            <a:avLst/>
          </a:prstGeom>
          <a:ln>
            <a:solidFill>
              <a:schemeClr val="tx1"/>
            </a:solidFill>
          </a:ln>
        </p:spPr>
      </p:pic>
      <p:sp>
        <p:nvSpPr>
          <p:cNvPr id="29" name="TextBox 28"/>
          <p:cNvSpPr txBox="1"/>
          <p:nvPr/>
        </p:nvSpPr>
        <p:spPr>
          <a:xfrm>
            <a:off x="7998781" y="177553"/>
            <a:ext cx="834501" cy="369332"/>
          </a:xfrm>
          <a:prstGeom prst="rect">
            <a:avLst/>
          </a:prstGeom>
          <a:noFill/>
        </p:spPr>
        <p:txBody>
          <a:bodyPr wrap="square" rtlCol="0">
            <a:spAutoFit/>
          </a:bodyPr>
          <a:lstStyle/>
          <a:p>
            <a:pPr algn="ctr"/>
            <a:r>
              <a:rPr lang="en-US" dirty="0" smtClean="0">
                <a:solidFill>
                  <a:srgbClr val="FF0000"/>
                </a:solidFill>
                <a:latin typeface="Arial Black" pitchFamily="34" charset="0"/>
              </a:rPr>
              <a:t>149</a:t>
            </a:r>
            <a:endParaRPr lang="en-US" dirty="0">
              <a:solidFill>
                <a:srgbClr val="FF0000"/>
              </a:solidFill>
              <a:latin typeface="Arial Black" pitchFamily="34" charset="0"/>
            </a:endParaRPr>
          </a:p>
        </p:txBody>
      </p:sp>
      <p:sp>
        <p:nvSpPr>
          <p:cNvPr id="30" name="Rectangle 29"/>
          <p:cNvSpPr/>
          <p:nvPr/>
        </p:nvSpPr>
        <p:spPr>
          <a:xfrm>
            <a:off x="2602074" y="3599440"/>
            <a:ext cx="1552676" cy="400110"/>
          </a:xfrm>
          <a:prstGeom prst="rect">
            <a:avLst/>
          </a:prstGeom>
          <a:solidFill>
            <a:schemeClr val="accent3">
              <a:lumMod val="40000"/>
              <a:lumOff val="60000"/>
            </a:schemeClr>
          </a:solidFill>
        </p:spPr>
        <p:txBody>
          <a:bodyPr wrap="square">
            <a:spAutoFit/>
          </a:bodyPr>
          <a:lstStyle/>
          <a:p>
            <a:pPr algn="ctr" eaLnBrk="1" hangingPunct="1"/>
            <a:r>
              <a:rPr lang="en-US" altLang="en-US" sz="1000" dirty="0" smtClean="0">
                <a:latin typeface="Arial Black" pitchFamily="34" charset="0"/>
              </a:rPr>
              <a:t>Soil Saturation was minimum at </a:t>
            </a:r>
            <a:r>
              <a:rPr lang="en-US" altLang="en-US" sz="1000" dirty="0" smtClean="0">
                <a:latin typeface="Arial Black" pitchFamily="34" charset="0"/>
              </a:rPr>
              <a:t>00z</a:t>
            </a:r>
            <a:endParaRPr lang="en-US" altLang="en-US" sz="1000" dirty="0">
              <a:latin typeface="Arial Black" pitchFamily="34" charset="0"/>
            </a:endParaRPr>
          </a:p>
        </p:txBody>
      </p:sp>
      <p:sp>
        <p:nvSpPr>
          <p:cNvPr id="31" name="Rectangle 30"/>
          <p:cNvSpPr/>
          <p:nvPr/>
        </p:nvSpPr>
        <p:spPr>
          <a:xfrm>
            <a:off x="6687282" y="4169090"/>
            <a:ext cx="1552676" cy="400110"/>
          </a:xfrm>
          <a:prstGeom prst="rect">
            <a:avLst/>
          </a:prstGeom>
          <a:solidFill>
            <a:schemeClr val="accent3">
              <a:lumMod val="40000"/>
              <a:lumOff val="60000"/>
            </a:schemeClr>
          </a:solidFill>
        </p:spPr>
        <p:txBody>
          <a:bodyPr wrap="square">
            <a:spAutoFit/>
          </a:bodyPr>
          <a:lstStyle/>
          <a:p>
            <a:pPr algn="ctr" eaLnBrk="1" hangingPunct="1"/>
            <a:r>
              <a:rPr lang="en-US" altLang="en-US" sz="1000" dirty="0" smtClean="0">
                <a:latin typeface="Arial Black" pitchFamily="34" charset="0"/>
              </a:rPr>
              <a:t>Fully Soil Saturated at 1200z </a:t>
            </a:r>
            <a:endParaRPr lang="en-US" altLang="en-US" sz="1000" dirty="0">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Results &amp; Summary</a:t>
            </a:r>
            <a:endParaRPr lang="en-US" sz="2000" dirty="0"/>
          </a:p>
        </p:txBody>
      </p:sp>
      <p:sp>
        <p:nvSpPr>
          <p:cNvPr id="3" name="Content Placeholder 2"/>
          <p:cNvSpPr>
            <a:spLocks noGrp="1"/>
          </p:cNvSpPr>
          <p:nvPr>
            <p:ph sz="half" idx="2"/>
          </p:nvPr>
        </p:nvSpPr>
        <p:spPr>
          <a:xfrm>
            <a:off x="154018" y="5097917"/>
            <a:ext cx="8989981" cy="1365030"/>
          </a:xfrm>
        </p:spPr>
        <p:txBody>
          <a:bodyPr/>
          <a:lstStyle/>
          <a:p>
            <a:pPr marL="0" indent="0" algn="just">
              <a:buFont typeface="Wingdings" pitchFamily="2" charset="2"/>
              <a:buChar char="v"/>
            </a:pPr>
            <a:r>
              <a:rPr lang="en-IN" sz="1400" dirty="0" smtClean="0">
                <a:latin typeface="Times New Roman" pitchFamily="18" charset="0"/>
                <a:cs typeface="Times New Roman" pitchFamily="18" charset="0"/>
              </a:rPr>
              <a:t>The present work </a:t>
            </a:r>
            <a:r>
              <a:rPr lang="en-IN" sz="1400" b="1" dirty="0" smtClean="0">
                <a:latin typeface="Times New Roman" pitchFamily="18" charset="0"/>
                <a:cs typeface="Times New Roman" pitchFamily="18" charset="0"/>
              </a:rPr>
              <a:t>evaluated the utility of GIS based interactive dynamic applications in severe weather forecasting </a:t>
            </a:r>
            <a:r>
              <a:rPr lang="en-IN" sz="1400" dirty="0" smtClean="0">
                <a:latin typeface="Times New Roman" pitchFamily="18" charset="0"/>
                <a:cs typeface="Times New Roman" pitchFamily="18" charset="0"/>
              </a:rPr>
              <a:t>viz. (FFGS) complimented by the outputs from the </a:t>
            </a:r>
            <a:r>
              <a:rPr lang="en-IN" sz="1400" b="1" dirty="0" smtClean="0">
                <a:latin typeface="Times New Roman" pitchFamily="18" charset="0"/>
                <a:cs typeface="Times New Roman" pitchFamily="18" charset="0"/>
              </a:rPr>
              <a:t>Doppler Weather based NOWCAST for the operational meteorologists </a:t>
            </a:r>
            <a:r>
              <a:rPr lang="en-IN" sz="1400" dirty="0" smtClean="0">
                <a:latin typeface="Times New Roman" pitchFamily="18" charset="0"/>
                <a:cs typeface="Times New Roman" pitchFamily="18" charset="0"/>
              </a:rPr>
              <a:t>and hydrologists for issuing impact based flash flood guidance alerts at watershed level. </a:t>
            </a:r>
          </a:p>
          <a:p>
            <a:pPr marL="0" indent="0" algn="just">
              <a:buFont typeface="Wingdings" pitchFamily="2" charset="2"/>
              <a:buChar char="v"/>
            </a:pPr>
            <a:r>
              <a:rPr lang="en-IN" sz="1400" dirty="0" smtClean="0">
                <a:latin typeface="Times New Roman" pitchFamily="18" charset="0"/>
                <a:cs typeface="Times New Roman" pitchFamily="18" charset="0"/>
              </a:rPr>
              <a:t>These guidance alerts, when used along with the </a:t>
            </a:r>
            <a:r>
              <a:rPr lang="en-IN" sz="1400" b="1" dirty="0" smtClean="0">
                <a:latin typeface="Times New Roman" pitchFamily="18" charset="0"/>
                <a:cs typeface="Times New Roman" pitchFamily="18" charset="0"/>
              </a:rPr>
              <a:t>real- time socio economic data</a:t>
            </a:r>
            <a:r>
              <a:rPr lang="en-IN" sz="1400" dirty="0" smtClean="0">
                <a:latin typeface="Times New Roman" pitchFamily="18" charset="0"/>
                <a:cs typeface="Times New Roman" pitchFamily="18" charset="0"/>
              </a:rPr>
              <a:t> by the disaster managers would help in making effective impact based decision management at critical times.</a:t>
            </a:r>
            <a:endParaRPr lang="en-US" sz="2000" dirty="0"/>
          </a:p>
        </p:txBody>
      </p:sp>
      <p:pic>
        <p:nvPicPr>
          <p:cNvPr id="14339" name="Picture 3" descr="C:\Users\admin\Downloads\Sindhudurg.png"/>
          <p:cNvPicPr>
            <a:picLocks noChangeAspect="1" noChangeArrowheads="1"/>
          </p:cNvPicPr>
          <p:nvPr/>
        </p:nvPicPr>
        <p:blipFill>
          <a:blip r:embed="rId2"/>
          <a:srcRect/>
          <a:stretch>
            <a:fillRect/>
          </a:stretch>
        </p:blipFill>
        <p:spPr bwMode="auto">
          <a:xfrm>
            <a:off x="2388093" y="896644"/>
            <a:ext cx="2429742" cy="1719021"/>
          </a:xfrm>
          <a:prstGeom prst="rect">
            <a:avLst/>
          </a:prstGeom>
          <a:noFill/>
        </p:spPr>
      </p:pic>
      <p:pic>
        <p:nvPicPr>
          <p:cNvPr id="7" name="Picture 6"/>
          <p:cNvPicPr>
            <a:picLocks noChangeAspect="1" noChangeArrowheads="1"/>
          </p:cNvPicPr>
          <p:nvPr/>
        </p:nvPicPr>
        <p:blipFill>
          <a:blip r:embed="rId3" cstate="print"/>
          <a:srcRect/>
          <a:stretch>
            <a:fillRect/>
          </a:stretch>
        </p:blipFill>
        <p:spPr bwMode="auto">
          <a:xfrm>
            <a:off x="3023729" y="538507"/>
            <a:ext cx="2521893" cy="2710720"/>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0" y="143243"/>
            <a:ext cx="2996812" cy="3177006"/>
          </a:xfrm>
          <a:prstGeom prst="rect">
            <a:avLst/>
          </a:prstGeom>
          <a:noFill/>
          <a:ln w="9525">
            <a:noFill/>
            <a:miter lim="800000"/>
            <a:headEnd/>
            <a:tailEnd/>
          </a:ln>
          <a:effectLst/>
        </p:spPr>
      </p:pic>
      <p:sp>
        <p:nvSpPr>
          <p:cNvPr id="9" name="TextBox 8"/>
          <p:cNvSpPr txBox="1"/>
          <p:nvPr/>
        </p:nvSpPr>
        <p:spPr>
          <a:xfrm>
            <a:off x="3067759" y="2965050"/>
            <a:ext cx="1690672" cy="167827"/>
          </a:xfrm>
          <a:prstGeom prst="rect">
            <a:avLst/>
          </a:prstGeom>
          <a:solidFill>
            <a:srgbClr val="FFFF00"/>
          </a:solidFill>
        </p:spPr>
        <p:txBody>
          <a:bodyPr wrap="square" lIns="44284" tIns="22142" rIns="44284" bIns="22142" rtlCol="0">
            <a:spAutoFit/>
          </a:bodyPr>
          <a:lstStyle/>
          <a:p>
            <a:r>
              <a:rPr lang="en-US" sz="800" dirty="0" smtClean="0">
                <a:latin typeface="Arial Black" pitchFamily="34" charset="0"/>
              </a:rPr>
              <a:t>24 Hr Prior Flash Flood Risk</a:t>
            </a:r>
            <a:endParaRPr lang="en-US" sz="800" dirty="0">
              <a:latin typeface="Arial Black" pitchFamily="34" charset="0"/>
            </a:endParaRPr>
          </a:p>
        </p:txBody>
      </p:sp>
      <p:pic>
        <p:nvPicPr>
          <p:cNvPr id="10" name="Picture 5"/>
          <p:cNvPicPr>
            <a:picLocks noChangeAspect="1" noChangeArrowheads="1"/>
          </p:cNvPicPr>
          <p:nvPr/>
        </p:nvPicPr>
        <p:blipFill>
          <a:blip r:embed="rId5"/>
          <a:srcRect/>
          <a:stretch>
            <a:fillRect/>
          </a:stretch>
        </p:blipFill>
        <p:spPr bwMode="auto">
          <a:xfrm>
            <a:off x="7190913" y="157932"/>
            <a:ext cx="1904675" cy="2478736"/>
          </a:xfrm>
          <a:prstGeom prst="rect">
            <a:avLst/>
          </a:prstGeom>
          <a:noFill/>
          <a:ln w="9525">
            <a:noFill/>
            <a:miter lim="800000"/>
            <a:headEnd/>
            <a:tailEnd/>
          </a:ln>
          <a:effectLst/>
        </p:spPr>
      </p:pic>
      <p:sp>
        <p:nvSpPr>
          <p:cNvPr id="11" name="TextBox 10"/>
          <p:cNvSpPr txBox="1"/>
          <p:nvPr/>
        </p:nvSpPr>
        <p:spPr>
          <a:xfrm>
            <a:off x="7184063" y="809906"/>
            <a:ext cx="1959937" cy="183216"/>
          </a:xfrm>
          <a:prstGeom prst="rect">
            <a:avLst/>
          </a:prstGeom>
          <a:solidFill>
            <a:srgbClr val="FFFF00"/>
          </a:solidFill>
        </p:spPr>
        <p:txBody>
          <a:bodyPr wrap="square" lIns="44284" tIns="22142" rIns="44284" bIns="22142" rtlCol="0">
            <a:spAutoFit/>
          </a:bodyPr>
          <a:lstStyle/>
          <a:p>
            <a:r>
              <a:rPr lang="en-US" sz="900" dirty="0" smtClean="0">
                <a:latin typeface="Arial Black" pitchFamily="34" charset="0"/>
              </a:rPr>
              <a:t>6Hr Prior Flash Flood Threat</a:t>
            </a:r>
            <a:endParaRPr lang="en-US" sz="900" dirty="0">
              <a:latin typeface="Arial Black" pitchFamily="34" charset="0"/>
            </a:endParaRPr>
          </a:p>
        </p:txBody>
      </p:sp>
      <p:sp>
        <p:nvSpPr>
          <p:cNvPr id="14" name="Rectangle 13"/>
          <p:cNvSpPr/>
          <p:nvPr/>
        </p:nvSpPr>
        <p:spPr>
          <a:xfrm>
            <a:off x="5344358" y="857991"/>
            <a:ext cx="1846555" cy="938719"/>
          </a:xfrm>
          <a:prstGeom prst="rect">
            <a:avLst/>
          </a:prstGeom>
          <a:solidFill>
            <a:srgbClr val="FFFF00"/>
          </a:solidFill>
        </p:spPr>
        <p:txBody>
          <a:bodyPr wrap="square">
            <a:spAutoFit/>
          </a:bodyPr>
          <a:lstStyle/>
          <a:p>
            <a:pPr algn="just"/>
            <a:r>
              <a:rPr lang="en-US" sz="1100" b="1" dirty="0" smtClean="0">
                <a:latin typeface="Times New Roman" pitchFamily="18" charset="0"/>
                <a:cs typeface="Times New Roman" pitchFamily="18" charset="0"/>
              </a:rPr>
              <a:t>16 Nos. of Operational </a:t>
            </a:r>
            <a:r>
              <a:rPr lang="en-US" sz="1100" b="1" dirty="0" smtClean="0">
                <a:latin typeface="Times New Roman" pitchFamily="18" charset="0"/>
                <a:cs typeface="Times New Roman" pitchFamily="18" charset="0"/>
              </a:rPr>
              <a:t>Alerts issued categorically </a:t>
            </a:r>
            <a:r>
              <a:rPr lang="en-US" sz="1100" b="1" dirty="0" smtClean="0">
                <a:latin typeface="Times New Roman" pitchFamily="18" charset="0"/>
                <a:cs typeface="Times New Roman" pitchFamily="18" charset="0"/>
              </a:rPr>
              <a:t>specifying the threats and impacts up to district level </a:t>
            </a:r>
            <a:r>
              <a:rPr lang="en-US" sz="1100" b="1" dirty="0" smtClean="0">
                <a:latin typeface="Times New Roman" pitchFamily="18" charset="0"/>
                <a:cs typeface="Times New Roman" pitchFamily="18" charset="0"/>
              </a:rPr>
              <a:t>via Emails </a:t>
            </a:r>
            <a:r>
              <a:rPr lang="en-US" sz="1100" b="1" dirty="0" smtClean="0">
                <a:latin typeface="Times New Roman" pitchFamily="18" charset="0"/>
                <a:cs typeface="Times New Roman" pitchFamily="18" charset="0"/>
              </a:rPr>
              <a:t>&amp; Social Media.</a:t>
            </a:r>
          </a:p>
        </p:txBody>
      </p:sp>
      <p:pic>
        <p:nvPicPr>
          <p:cNvPr id="14340" name="Picture 4" descr="C:\Users\admin\Downloads\Sindhudurg.png"/>
          <p:cNvPicPr>
            <a:picLocks noChangeAspect="1" noChangeArrowheads="1"/>
          </p:cNvPicPr>
          <p:nvPr/>
        </p:nvPicPr>
        <p:blipFill>
          <a:blip r:embed="rId2"/>
          <a:srcRect/>
          <a:stretch>
            <a:fillRect/>
          </a:stretch>
        </p:blipFill>
        <p:spPr bwMode="auto">
          <a:xfrm>
            <a:off x="0" y="3201978"/>
            <a:ext cx="2752078" cy="1947071"/>
          </a:xfrm>
          <a:prstGeom prst="rect">
            <a:avLst/>
          </a:prstGeom>
          <a:noFill/>
        </p:spPr>
      </p:pic>
      <p:pic>
        <p:nvPicPr>
          <p:cNvPr id="14341" name="Picture 5" descr="C:\Users\admin\Downloads\Rathnagiri.png"/>
          <p:cNvPicPr>
            <a:picLocks noChangeAspect="1" noChangeArrowheads="1"/>
          </p:cNvPicPr>
          <p:nvPr/>
        </p:nvPicPr>
        <p:blipFill>
          <a:blip r:embed="rId6"/>
          <a:srcRect/>
          <a:stretch>
            <a:fillRect/>
          </a:stretch>
        </p:blipFill>
        <p:spPr bwMode="auto">
          <a:xfrm>
            <a:off x="2734322" y="3215135"/>
            <a:ext cx="3297966" cy="1854015"/>
          </a:xfrm>
          <a:prstGeom prst="rect">
            <a:avLst/>
          </a:prstGeom>
          <a:noFill/>
        </p:spPr>
      </p:pic>
      <p:sp>
        <p:nvSpPr>
          <p:cNvPr id="17" name="Rectangle 16"/>
          <p:cNvSpPr/>
          <p:nvPr/>
        </p:nvSpPr>
        <p:spPr>
          <a:xfrm>
            <a:off x="6027938" y="4748204"/>
            <a:ext cx="3116062" cy="276999"/>
          </a:xfrm>
          <a:prstGeom prst="rect">
            <a:avLst/>
          </a:prstGeom>
        </p:spPr>
        <p:txBody>
          <a:bodyPr wrap="square">
            <a:spAutoFit/>
          </a:bodyPr>
          <a:lstStyle/>
          <a:p>
            <a:r>
              <a:rPr lang="en-IN" sz="1200" dirty="0" smtClean="0">
                <a:solidFill>
                  <a:schemeClr val="tx2">
                    <a:lumMod val="50000"/>
                  </a:schemeClr>
                </a:solidFill>
                <a:latin typeface="Arial" charset="0"/>
              </a:rPr>
              <a:t>Note: Manuscript accepted for publication</a:t>
            </a:r>
            <a:endParaRPr lang="en-US" sz="1200" dirty="0"/>
          </a:p>
        </p:txBody>
      </p:sp>
      <p:sp>
        <p:nvSpPr>
          <p:cNvPr id="18" name="TextBox 17"/>
          <p:cNvSpPr txBox="1"/>
          <p:nvPr/>
        </p:nvSpPr>
        <p:spPr>
          <a:xfrm>
            <a:off x="1358285" y="6292937"/>
            <a:ext cx="696897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Acknowledgements: Regional Centre (South Asia), RSMC,  HRC, WMO, NOAA, NWFC</a:t>
            </a:r>
            <a:endParaRPr lang="en-US" sz="1400" dirty="0">
              <a:latin typeface="Times New Roman" pitchFamily="18" charset="0"/>
              <a:cs typeface="Times New Roman" pitchFamily="18" charset="0"/>
            </a:endParaRPr>
          </a:p>
        </p:txBody>
      </p:sp>
      <p:sp>
        <p:nvSpPr>
          <p:cNvPr id="19" name="TextBox 18"/>
          <p:cNvSpPr txBox="1"/>
          <p:nvPr/>
        </p:nvSpPr>
        <p:spPr>
          <a:xfrm>
            <a:off x="6125592" y="150920"/>
            <a:ext cx="834501" cy="369332"/>
          </a:xfrm>
          <a:prstGeom prst="rect">
            <a:avLst/>
          </a:prstGeom>
          <a:noFill/>
        </p:spPr>
        <p:txBody>
          <a:bodyPr wrap="square" rtlCol="0">
            <a:spAutoFit/>
          </a:bodyPr>
          <a:lstStyle/>
          <a:p>
            <a:pPr algn="ctr"/>
            <a:r>
              <a:rPr lang="en-US" dirty="0" smtClean="0">
                <a:solidFill>
                  <a:srgbClr val="FF0000"/>
                </a:solidFill>
                <a:latin typeface="Arial Black" pitchFamily="34" charset="0"/>
              </a:rPr>
              <a:t>149</a:t>
            </a:r>
            <a:endParaRPr lang="en-US" dirty="0">
              <a:solidFill>
                <a:srgbClr val="FF0000"/>
              </a:solidFill>
              <a:latin typeface="Arial Black" pitchFamily="34" charset="0"/>
            </a:endParaRPr>
          </a:p>
        </p:txBody>
      </p:sp>
      <p:pic>
        <p:nvPicPr>
          <p:cNvPr id="20" name="Picture 19"/>
          <p:cNvPicPr/>
          <p:nvPr/>
        </p:nvPicPr>
        <p:blipFill>
          <a:blip r:embed="rId7" cstate="print"/>
          <a:srcRect/>
          <a:stretch>
            <a:fillRect/>
          </a:stretch>
        </p:blipFill>
        <p:spPr bwMode="auto">
          <a:xfrm>
            <a:off x="5601810" y="2086254"/>
            <a:ext cx="2432482" cy="1367160"/>
          </a:xfrm>
          <a:prstGeom prst="rect">
            <a:avLst/>
          </a:prstGeom>
          <a:noFill/>
          <a:ln w="9525">
            <a:solidFill>
              <a:srgbClr val="C00000"/>
            </a:solidFill>
            <a:miter lim="800000"/>
            <a:headEnd/>
            <a:tailEnd/>
          </a:ln>
        </p:spPr>
      </p:pic>
      <p:pic>
        <p:nvPicPr>
          <p:cNvPr id="12" name="Content Placeholder 4"/>
          <p:cNvPicPr>
            <a:picLocks/>
          </p:cNvPicPr>
          <p:nvPr/>
        </p:nvPicPr>
        <p:blipFill>
          <a:blip r:embed="rId8"/>
          <a:srcRect b="21026"/>
          <a:stretch>
            <a:fillRect/>
          </a:stretch>
        </p:blipFill>
        <p:spPr bwMode="auto">
          <a:xfrm>
            <a:off x="5965790" y="3329125"/>
            <a:ext cx="3098308" cy="1402672"/>
          </a:xfrm>
          <a:prstGeom prst="rect">
            <a:avLst/>
          </a:prstGeom>
          <a:noFill/>
          <a:ln w="9525">
            <a:solidFill>
              <a:schemeClr val="tx1"/>
            </a:solidFill>
            <a:miter lim="800000"/>
            <a:headEnd/>
            <a:tailEnd/>
          </a:ln>
        </p:spPr>
      </p:pic>
    </p:spTree>
  </p:cSld>
  <p:clrMapOvr>
    <a:masterClrMapping/>
  </p:clrMapOvr>
</p:sld>
</file>

<file path=ppt/theme/theme1.xml><?xml version="1.0" encoding="utf-8"?>
<a:theme xmlns:a="http://schemas.openxmlformats.org/drawingml/2006/main" name="IITR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ITR_template_sudiproy.pptx" id="{E7BE3218-A97E-4E6F-BE9F-92D6192B2CD5}" vid="{3EDE8FBA-E8F1-4B0B-AEA8-7DC234A91A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1346</TotalTime>
  <Words>368</Words>
  <Application>Microsoft Office PowerPoint</Application>
  <PresentationFormat>On-screen Show (4:3)</PresentationFormat>
  <Paragraphs>58</Paragraphs>
  <Slides>3</Slides>
  <Notes>1</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IITR_PPT_Template</vt:lpstr>
      <vt:lpstr>Performance  of  Flash Flood Guidance System Over  West Coast of India During Tropical Cyclone TAUKTAE, Abstract ID 149</vt:lpstr>
      <vt:lpstr>Data &amp; Methodology (For more detailed information: Refer Poster)</vt:lpstr>
      <vt:lpstr>Results &amp; Summary</vt:lpstr>
    </vt:vector>
  </TitlesOfParts>
  <Manager>Dr. Sudip Roy</Manager>
  <Company>IIT Roorkee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IITR PPT Template</dc:subject>
  <dc:creator>Dr. Sudip Roy</dc:creator>
  <cp:lastModifiedBy>admin</cp:lastModifiedBy>
  <cp:revision>197</cp:revision>
  <dcterms:created xsi:type="dcterms:W3CDTF">2015-07-18T13:17:54Z</dcterms:created>
  <dcterms:modified xsi:type="dcterms:W3CDTF">2022-03-25T07:54:41Z</dcterms:modified>
  <cp:version>v1</cp:version>
</cp:coreProperties>
</file>